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4" r:id="rId2"/>
  </p:sldMasterIdLst>
  <p:notesMasterIdLst>
    <p:notesMasterId r:id="rId30"/>
  </p:notesMasterIdLst>
  <p:sldIdLst>
    <p:sldId id="335" r:id="rId3"/>
    <p:sldId id="379" r:id="rId4"/>
    <p:sldId id="414" r:id="rId5"/>
    <p:sldId id="413" r:id="rId6"/>
    <p:sldId id="415" r:id="rId7"/>
    <p:sldId id="417" r:id="rId8"/>
    <p:sldId id="418" r:id="rId9"/>
    <p:sldId id="419" r:id="rId10"/>
    <p:sldId id="420" r:id="rId11"/>
    <p:sldId id="422" r:id="rId12"/>
    <p:sldId id="423" r:id="rId13"/>
    <p:sldId id="421" r:id="rId14"/>
    <p:sldId id="424" r:id="rId15"/>
    <p:sldId id="425" r:id="rId16"/>
    <p:sldId id="426" r:id="rId17"/>
    <p:sldId id="427" r:id="rId18"/>
    <p:sldId id="429" r:id="rId19"/>
    <p:sldId id="430" r:id="rId20"/>
    <p:sldId id="431" r:id="rId21"/>
    <p:sldId id="432" r:id="rId22"/>
    <p:sldId id="433" r:id="rId23"/>
    <p:sldId id="434" r:id="rId24"/>
    <p:sldId id="435" r:id="rId25"/>
    <p:sldId id="436" r:id="rId26"/>
    <p:sldId id="437" r:id="rId27"/>
    <p:sldId id="438" r:id="rId28"/>
    <p:sldId id="439" r:id="rId29"/>
  </p:sldIdLst>
  <p:sldSz cx="9144000" cy="5143500" type="screen16x9"/>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1620">
          <p15:clr>
            <a:srgbClr val="A4A3A4"/>
          </p15:clr>
        </p15:guide>
        <p15:guide id="4"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7E55"/>
    <a:srgbClr val="8C6E43"/>
    <a:srgbClr val="272827"/>
    <a:srgbClr val="6E6E6E"/>
    <a:srgbClr val="A5A5A5"/>
    <a:srgbClr val="8888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64" autoAdjust="0"/>
    <p:restoredTop sz="95881" autoAdjust="0"/>
  </p:normalViewPr>
  <p:slideViewPr>
    <p:cSldViewPr snapToGrid="0">
      <p:cViewPr varScale="1">
        <p:scale>
          <a:sx n="133" d="100"/>
          <a:sy n="133" d="100"/>
        </p:scale>
        <p:origin x="192" y="464"/>
      </p:cViewPr>
      <p:guideLst>
        <p:guide orient="horz" pos="2160"/>
        <p:guide pos="3840"/>
        <p:guide orient="horz" pos="1620"/>
        <p:guide pos="2880"/>
      </p:guideLst>
    </p:cSldViewPr>
  </p:slideViewPr>
  <p:notesTextViewPr>
    <p:cViewPr>
      <p:scale>
        <a:sx n="3" d="2"/>
        <a:sy n="3" d="2"/>
      </p:scale>
      <p:origin x="0" y="0"/>
    </p:cViewPr>
  </p:notesTextViewPr>
  <p:sorterViewPr>
    <p:cViewPr>
      <p:scale>
        <a:sx n="87" d="100"/>
        <a:sy n="87" d="100"/>
      </p:scale>
      <p:origin x="0" y="-184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3D4395-F4BB-4776-AD1A-E1F7520CF444}" type="datetimeFigureOut">
              <a:rPr lang="en-US" smtClean="0"/>
              <a:t>4/21/20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0993E8-77CB-4CE8-8134-9D98A3510F3A}" type="slidenum">
              <a:rPr lang="en-US" smtClean="0"/>
              <a:t>‹#›</a:t>
            </a:fld>
            <a:endParaRPr lang="en-US" dirty="0"/>
          </a:p>
        </p:txBody>
      </p:sp>
    </p:spTree>
    <p:extLst>
      <p:ext uri="{BB962C8B-B14F-4D97-AF65-F5344CB8AC3E}">
        <p14:creationId xmlns:p14="http://schemas.microsoft.com/office/powerpoint/2010/main" val="257544227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8B0993E8-77CB-4CE8-8134-9D98A3510F3A}" type="slidenum">
              <a:rPr lang="en-US" smtClean="0"/>
              <a:t>1</a:t>
            </a:fld>
            <a:endParaRPr lang="en-US" dirty="0"/>
          </a:p>
        </p:txBody>
      </p:sp>
    </p:spTree>
    <p:extLst>
      <p:ext uri="{BB962C8B-B14F-4D97-AF65-F5344CB8AC3E}">
        <p14:creationId xmlns:p14="http://schemas.microsoft.com/office/powerpoint/2010/main" val="337152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8B0993E8-77CB-4CE8-8134-9D98A3510F3A}" type="slidenum">
              <a:rPr lang="en-US" smtClean="0"/>
              <a:t>2</a:t>
            </a:fld>
            <a:endParaRPr lang="en-US" dirty="0"/>
          </a:p>
        </p:txBody>
      </p:sp>
    </p:spTree>
    <p:extLst>
      <p:ext uri="{BB962C8B-B14F-4D97-AF65-F5344CB8AC3E}">
        <p14:creationId xmlns:p14="http://schemas.microsoft.com/office/powerpoint/2010/main" val="2246121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8B0993E8-77CB-4CE8-8134-9D98A3510F3A}" type="slidenum">
              <a:rPr lang="en-US" smtClean="0"/>
              <a:t>3</a:t>
            </a:fld>
            <a:endParaRPr lang="en-US" dirty="0"/>
          </a:p>
        </p:txBody>
      </p:sp>
    </p:spTree>
    <p:extLst>
      <p:ext uri="{BB962C8B-B14F-4D97-AF65-F5344CB8AC3E}">
        <p14:creationId xmlns:p14="http://schemas.microsoft.com/office/powerpoint/2010/main" val="35822071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599D341E-1206-8242-92C3-E052AB1AB871}"/>
              </a:ext>
            </a:extLst>
          </p:cNvPr>
          <p:cNvSpPr/>
          <p:nvPr userDrawn="1"/>
        </p:nvSpPr>
        <p:spPr>
          <a:xfrm>
            <a:off x="6697579" y="4472357"/>
            <a:ext cx="2189747" cy="580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rawing of a face&#10;&#10;Description automatically generated">
            <a:extLst>
              <a:ext uri="{FF2B5EF4-FFF2-40B4-BE49-F238E27FC236}">
                <a16:creationId xmlns:a16="http://schemas.microsoft.com/office/drawing/2014/main" id="{0BB48CB9-C27A-C74F-B008-E7127E2F24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63325" y="4472357"/>
            <a:ext cx="1524001" cy="580572"/>
          </a:xfrm>
          <a:prstGeom prst="rect">
            <a:avLst/>
          </a:prstGeom>
        </p:spPr>
      </p:pic>
    </p:spTree>
    <p:extLst>
      <p:ext uri="{BB962C8B-B14F-4D97-AF65-F5344CB8AC3E}">
        <p14:creationId xmlns:p14="http://schemas.microsoft.com/office/powerpoint/2010/main" val="1527483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p:cNvSpPr/>
          <p:nvPr userDrawn="1"/>
        </p:nvSpPr>
        <p:spPr>
          <a:xfrm>
            <a:off x="-31749" y="626619"/>
            <a:ext cx="214313" cy="317944"/>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schemeClr val="bg2">
                  <a:lumMod val="50000"/>
                </a:schemeClr>
              </a:solidFill>
            </a:endParaRPr>
          </a:p>
        </p:txBody>
      </p:sp>
      <p:sp>
        <p:nvSpPr>
          <p:cNvPr id="23" name="Text Placeholder 22"/>
          <p:cNvSpPr>
            <a:spLocks noGrp="1"/>
          </p:cNvSpPr>
          <p:nvPr>
            <p:ph type="body" sz="quarter" idx="10"/>
          </p:nvPr>
        </p:nvSpPr>
        <p:spPr>
          <a:xfrm>
            <a:off x="374493" y="1339135"/>
            <a:ext cx="4402931" cy="22883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itle 2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0573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a:xfrm>
            <a:off x="-31749" y="354766"/>
            <a:ext cx="214313" cy="58979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schemeClr val="bg1">
                  <a:lumMod val="50000"/>
                </a:schemeClr>
              </a:solidFill>
            </a:endParaRPr>
          </a:p>
        </p:txBody>
      </p:sp>
      <p:sp>
        <p:nvSpPr>
          <p:cNvPr id="9" name="Title 8"/>
          <p:cNvSpPr>
            <a:spLocks noGrp="1"/>
          </p:cNvSpPr>
          <p:nvPr>
            <p:ph type="title"/>
          </p:nvPr>
        </p:nvSpPr>
        <p:spPr/>
        <p:txBody>
          <a:bodyPr/>
          <a:lstStyle/>
          <a:p>
            <a:r>
              <a:rPr lang="en-US" dirty="0"/>
              <a:t>Click to edit Master title style</a:t>
            </a:r>
          </a:p>
        </p:txBody>
      </p:sp>
      <p:sp>
        <p:nvSpPr>
          <p:cNvPr id="11" name="Text Placeholder 10"/>
          <p:cNvSpPr>
            <a:spLocks noGrp="1"/>
          </p:cNvSpPr>
          <p:nvPr>
            <p:ph type="body" sz="quarter" idx="10" hasCustomPrompt="1"/>
          </p:nvPr>
        </p:nvSpPr>
        <p:spPr>
          <a:xfrm>
            <a:off x="337760" y="292626"/>
            <a:ext cx="3324225" cy="279834"/>
          </a:xfrm>
        </p:spPr>
        <p:txBody>
          <a:bodyPr lIns="0"/>
          <a:lstStyle>
            <a:lvl1pPr>
              <a:defRPr baseline="0">
                <a:solidFill>
                  <a:schemeClr val="bg1">
                    <a:lumMod val="65000"/>
                  </a:schemeClr>
                </a:solidFill>
              </a:defRPr>
            </a:lvl1pPr>
          </a:lstStyle>
          <a:p>
            <a:pPr lvl="0"/>
            <a:r>
              <a:rPr lang="en-US" dirty="0"/>
              <a:t>CLICK TO ADD SUBTITLE</a:t>
            </a:r>
          </a:p>
        </p:txBody>
      </p:sp>
      <p:sp>
        <p:nvSpPr>
          <p:cNvPr id="6" name="Text Placeholder 22"/>
          <p:cNvSpPr>
            <a:spLocks noGrp="1"/>
          </p:cNvSpPr>
          <p:nvPr>
            <p:ph type="body" sz="quarter" idx="11"/>
          </p:nvPr>
        </p:nvSpPr>
        <p:spPr>
          <a:xfrm>
            <a:off x="374493" y="1339135"/>
            <a:ext cx="4402931" cy="22883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175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xfrm>
            <a:off x="685800" y="4686300"/>
            <a:ext cx="1905000" cy="342900"/>
          </a:xfrm>
          <a:prstGeom prst="rect">
            <a:avLst/>
          </a:prstGeom>
          <a:ln/>
        </p:spPr>
        <p:txBody>
          <a:bodyPr/>
          <a:lstStyle>
            <a:lvl1pPr>
              <a:defRPr/>
            </a:lvl1pPr>
          </a:lstStyle>
          <a:p>
            <a:pPr>
              <a:defRPr/>
            </a:pPr>
            <a:endParaRPr lang="en-US"/>
          </a:p>
        </p:txBody>
      </p:sp>
      <p:sp>
        <p:nvSpPr>
          <p:cNvPr id="4" name="Rectangle 5"/>
          <p:cNvSpPr>
            <a:spLocks noGrp="1" noChangeArrowheads="1"/>
          </p:cNvSpPr>
          <p:nvPr>
            <p:ph type="ftr" sz="quarter" idx="11"/>
          </p:nvPr>
        </p:nvSpPr>
        <p:spPr>
          <a:xfrm>
            <a:off x="3124200" y="4686300"/>
            <a:ext cx="2895600" cy="34290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xfrm>
            <a:off x="6553200" y="4686300"/>
            <a:ext cx="1905000" cy="342900"/>
          </a:xfrm>
          <a:prstGeom prst="rect">
            <a:avLst/>
          </a:prstGeom>
          <a:ln/>
        </p:spPr>
        <p:txBody>
          <a:bodyPr/>
          <a:lstStyle>
            <a:lvl1pPr>
              <a:defRPr/>
            </a:lvl1pPr>
          </a:lstStyle>
          <a:p>
            <a:pPr>
              <a:defRPr/>
            </a:pPr>
            <a:fld id="{68D36FC1-DE87-4162-BB74-2BF3C647F862}" type="slidenum">
              <a:rPr lang="en-US"/>
              <a:pPr>
                <a:defRPr/>
              </a:pPr>
              <a:t>‹#›</a:t>
            </a:fld>
            <a:endParaRPr lang="en-US"/>
          </a:p>
        </p:txBody>
      </p:sp>
    </p:spTree>
    <p:extLst>
      <p:ext uri="{BB962C8B-B14F-4D97-AF65-F5344CB8AC3E}">
        <p14:creationId xmlns:p14="http://schemas.microsoft.com/office/powerpoint/2010/main" val="37482346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2.emf"/><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70612" y="3869273"/>
            <a:ext cx="3742256" cy="1871128"/>
          </a:xfrm>
          <a:prstGeom prst="rect">
            <a:avLst/>
          </a:prstGeom>
        </p:spPr>
      </p:pic>
      <p:sp>
        <p:nvSpPr>
          <p:cNvPr id="2" name="Rectangle 1"/>
          <p:cNvSpPr/>
          <p:nvPr userDrawn="1"/>
        </p:nvSpPr>
        <p:spPr>
          <a:xfrm>
            <a:off x="0" y="0"/>
            <a:ext cx="9144000" cy="4385733"/>
          </a:xfrm>
          <a:prstGeom prst="rect">
            <a:avLst/>
          </a:prstGeom>
          <a:solidFill>
            <a:srgbClr val="27282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4"/>
          <a:stretch>
            <a:fillRect/>
          </a:stretch>
        </p:blipFill>
        <p:spPr>
          <a:xfrm>
            <a:off x="297220" y="3824672"/>
            <a:ext cx="579961" cy="1112897"/>
          </a:xfrm>
          <a:prstGeom prst="rect">
            <a:avLst/>
          </a:prstGeom>
        </p:spPr>
      </p:pic>
      <p:sp>
        <p:nvSpPr>
          <p:cNvPr id="14" name="Title Placeholder 13"/>
          <p:cNvSpPr>
            <a:spLocks noGrp="1"/>
          </p:cNvSpPr>
          <p:nvPr>
            <p:ph type="title"/>
          </p:nvPr>
        </p:nvSpPr>
        <p:spPr>
          <a:xfrm>
            <a:off x="605260" y="1711614"/>
            <a:ext cx="5104958" cy="1170886"/>
          </a:xfrm>
          <a:prstGeom prst="rect">
            <a:avLst/>
          </a:prstGeom>
        </p:spPr>
        <p:txBody>
          <a:bodyPr vert="horz" lIns="0" tIns="0" rIns="0" bIns="0" rtlCol="0" anchor="t" anchorCtr="0">
            <a:noAutofit/>
          </a:bodyPr>
          <a:lstStyle/>
          <a:p>
            <a:r>
              <a:rPr lang="en-US"/>
              <a:t>Click to edit Master title style</a:t>
            </a:r>
            <a:endParaRPr lang="en-US" dirty="0"/>
          </a:p>
        </p:txBody>
      </p:sp>
      <p:pic>
        <p:nvPicPr>
          <p:cNvPr id="3" name="Picture 2" descr="UI_Seal_white.png"/>
          <p:cNvPicPr>
            <a:picLocks noChangeAspect="1"/>
          </p:cNvPicPr>
          <p:nvPr userDrawn="1"/>
        </p:nvPicPr>
        <p:blipFill rotWithShape="1">
          <a:blip r:embed="rId5">
            <a:alphaModFix amt="6000"/>
            <a:extLst>
              <a:ext uri="{28A0092B-C50C-407E-A947-70E740481C1C}">
                <a14:useLocalDpi xmlns:a14="http://schemas.microsoft.com/office/drawing/2010/main" val="0"/>
              </a:ext>
            </a:extLst>
          </a:blip>
          <a:srcRect t="9218" r="4445" b="5350"/>
          <a:stretch/>
        </p:blipFill>
        <p:spPr>
          <a:xfrm>
            <a:off x="4229100" y="-1"/>
            <a:ext cx="4914900" cy="4394201"/>
          </a:xfrm>
          <a:prstGeom prst="rect">
            <a:avLst/>
          </a:prstGeom>
        </p:spPr>
      </p:pic>
      <p:sp>
        <p:nvSpPr>
          <p:cNvPr id="7" name="Rectangle 6">
            <a:extLst>
              <a:ext uri="{FF2B5EF4-FFF2-40B4-BE49-F238E27FC236}">
                <a16:creationId xmlns:a16="http://schemas.microsoft.com/office/drawing/2014/main" id="{FA0D849E-FEF9-F340-9DC0-C09D82A66C55}"/>
              </a:ext>
            </a:extLst>
          </p:cNvPr>
          <p:cNvSpPr/>
          <p:nvPr userDrawn="1"/>
        </p:nvSpPr>
        <p:spPr>
          <a:xfrm>
            <a:off x="6697579" y="4472357"/>
            <a:ext cx="2189747" cy="580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rawing of a face&#10;&#10;Description automatically generated">
            <a:extLst>
              <a:ext uri="{FF2B5EF4-FFF2-40B4-BE49-F238E27FC236}">
                <a16:creationId xmlns:a16="http://schemas.microsoft.com/office/drawing/2014/main" id="{67CDFD9D-2F7E-0149-8F79-44C343AA5A8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363325" y="4472357"/>
            <a:ext cx="1524001" cy="580572"/>
          </a:xfrm>
          <a:prstGeom prst="rect">
            <a:avLst/>
          </a:prstGeom>
        </p:spPr>
      </p:pic>
    </p:spTree>
    <p:extLst>
      <p:ext uri="{BB962C8B-B14F-4D97-AF65-F5344CB8AC3E}">
        <p14:creationId xmlns:p14="http://schemas.microsoft.com/office/powerpoint/2010/main" val="3766228524"/>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685800" rtl="0" eaLnBrk="1" latinLnBrk="0" hangingPunct="1">
        <a:lnSpc>
          <a:spcPct val="90000"/>
        </a:lnSpc>
        <a:spcBef>
          <a:spcPct val="0"/>
        </a:spcBef>
        <a:buNone/>
        <a:defRPr sz="3200" kern="1200" cap="all">
          <a:solidFill>
            <a:schemeClr val="bg1"/>
          </a:solidFill>
          <a:latin typeface="Rockwell"/>
          <a:ea typeface="+mj-ea"/>
          <a:cs typeface="Rockwell"/>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Text Placeholder 15"/>
          <p:cNvSpPr>
            <a:spLocks noGrp="1"/>
          </p:cNvSpPr>
          <p:nvPr>
            <p:ph type="body" idx="1"/>
          </p:nvPr>
        </p:nvSpPr>
        <p:spPr>
          <a:xfrm>
            <a:off x="376083" y="1340879"/>
            <a:ext cx="4635149" cy="2278427"/>
          </a:xfrm>
          <a:prstGeom prst="rect">
            <a:avLst/>
          </a:prstGeom>
        </p:spPr>
        <p:txBody>
          <a:bodyPr vert="horz" lIns="0" tIns="0" rIns="0" bIns="0" rtlCol="0" anchor="t" anchorCtr="0">
            <a:noAutofit/>
          </a:bodyPr>
          <a:lstStyle/>
          <a:p>
            <a:pPr lvl="0"/>
            <a:r>
              <a:rPr lang="en-US" dirty="0"/>
              <a:t>Click to edit Master text styles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4389438"/>
            <a:ext cx="9144000" cy="754063"/>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schemeClr val="bg1">
                  <a:lumMod val="65000"/>
                </a:schemeClr>
              </a:solidFill>
            </a:endParaRPr>
          </a:p>
        </p:txBody>
      </p:sp>
      <p:pic>
        <p:nvPicPr>
          <p:cNvPr id="11" name="Picture 10"/>
          <p:cNvPicPr>
            <a:picLocks noChangeAspect="1"/>
          </p:cNvPicPr>
          <p:nvPr userDrawn="1"/>
        </p:nvPicPr>
        <p:blipFill>
          <a:blip r:embed="rId5"/>
          <a:stretch>
            <a:fillRect/>
          </a:stretch>
        </p:blipFill>
        <p:spPr>
          <a:xfrm>
            <a:off x="297219" y="3824671"/>
            <a:ext cx="579961" cy="1112897"/>
          </a:xfrm>
          <a:prstGeom prst="rect">
            <a:avLst/>
          </a:prstGeom>
        </p:spPr>
      </p:pic>
      <p:sp>
        <p:nvSpPr>
          <p:cNvPr id="19" name="Title Placeholder 16"/>
          <p:cNvSpPr>
            <a:spLocks noGrp="1"/>
          </p:cNvSpPr>
          <p:nvPr>
            <p:ph type="title"/>
          </p:nvPr>
        </p:nvSpPr>
        <p:spPr>
          <a:xfrm>
            <a:off x="330851" y="492709"/>
            <a:ext cx="8229600" cy="571589"/>
          </a:xfrm>
          <a:prstGeom prst="rect">
            <a:avLst/>
          </a:prstGeom>
        </p:spPr>
        <p:txBody>
          <a:bodyPr vert="horz" lIns="0" tIns="0" rIns="0" bIns="0" rtlCol="0" anchor="t" anchorCtr="0">
            <a:noAutofit/>
          </a:bodyPr>
          <a:lstStyle/>
          <a:p>
            <a:r>
              <a:rPr lang="en-US" dirty="0"/>
              <a:t>Click to edit title</a:t>
            </a: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070612" y="3869273"/>
            <a:ext cx="3742256" cy="1871128"/>
          </a:xfrm>
          <a:prstGeom prst="rect">
            <a:avLst/>
          </a:prstGeom>
        </p:spPr>
      </p:pic>
      <p:sp>
        <p:nvSpPr>
          <p:cNvPr id="12" name="Rectangle 11">
            <a:extLst>
              <a:ext uri="{FF2B5EF4-FFF2-40B4-BE49-F238E27FC236}">
                <a16:creationId xmlns:a16="http://schemas.microsoft.com/office/drawing/2014/main" id="{10FB2B2E-6E92-744F-9AC3-D15606AAD2CC}"/>
              </a:ext>
            </a:extLst>
          </p:cNvPr>
          <p:cNvSpPr/>
          <p:nvPr userDrawn="1"/>
        </p:nvSpPr>
        <p:spPr>
          <a:xfrm>
            <a:off x="6769768" y="4472357"/>
            <a:ext cx="2117558" cy="580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drawing of a face&#10;&#10;Description automatically generated">
            <a:extLst>
              <a:ext uri="{FF2B5EF4-FFF2-40B4-BE49-F238E27FC236}">
                <a16:creationId xmlns:a16="http://schemas.microsoft.com/office/drawing/2014/main" id="{E13FBB49-AB27-D648-846F-3191C3F853A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123592" y="4472357"/>
            <a:ext cx="1524001" cy="580572"/>
          </a:xfrm>
          <a:prstGeom prst="rect">
            <a:avLst/>
          </a:prstGeom>
        </p:spPr>
      </p:pic>
    </p:spTree>
    <p:extLst>
      <p:ext uri="{BB962C8B-B14F-4D97-AF65-F5344CB8AC3E}">
        <p14:creationId xmlns:p14="http://schemas.microsoft.com/office/powerpoint/2010/main" val="120518918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9" r:id="rId3"/>
  </p:sldLayoutIdLst>
  <p:txStyles>
    <p:titleStyle>
      <a:lvl1pPr algn="l" defTabSz="342900" rtl="0" eaLnBrk="1" latinLnBrk="0" hangingPunct="1">
        <a:spcBef>
          <a:spcPct val="0"/>
        </a:spcBef>
        <a:buNone/>
        <a:defRPr sz="3600" b="0" i="0" kern="1200" cap="all">
          <a:solidFill>
            <a:srgbClr val="A27E55"/>
          </a:solidFill>
          <a:latin typeface="Rockwell"/>
          <a:ea typeface="+mj-ea"/>
          <a:cs typeface="+mj-cs"/>
        </a:defRPr>
      </a:lvl1pPr>
    </p:titleStyle>
    <p:bodyStyle>
      <a:lvl1pPr marL="0" indent="0" algn="l" defTabSz="342900" rtl="0" eaLnBrk="1" latinLnBrk="0" hangingPunct="1">
        <a:lnSpc>
          <a:spcPts val="2160"/>
        </a:lnSpc>
        <a:spcBef>
          <a:spcPts val="0"/>
        </a:spcBef>
        <a:spcAft>
          <a:spcPts val="900"/>
        </a:spcAft>
        <a:buClr>
          <a:srgbClr val="A27E55"/>
        </a:buClr>
        <a:buFont typeface="Wingdings" charset="2"/>
        <a:buNone/>
        <a:defRPr sz="1800" kern="1200">
          <a:solidFill>
            <a:srgbClr val="6E6E6E"/>
          </a:solidFill>
          <a:latin typeface="Helvetica"/>
          <a:ea typeface="+mn-ea"/>
          <a:cs typeface="Helvetica"/>
        </a:defRPr>
      </a:lvl1pPr>
      <a:lvl2pPr marL="377190" indent="-171450" algn="l" defTabSz="342900" rtl="0" eaLnBrk="1" latinLnBrk="0" hangingPunct="1">
        <a:lnSpc>
          <a:spcPts val="1710"/>
        </a:lnSpc>
        <a:spcBef>
          <a:spcPts val="0"/>
        </a:spcBef>
        <a:spcAft>
          <a:spcPts val="900"/>
        </a:spcAft>
        <a:buClr>
          <a:srgbClr val="A27E55"/>
        </a:buClr>
        <a:buFont typeface="Wingdings" charset="2"/>
        <a:buChar char="§"/>
        <a:defRPr sz="1500" kern="1200">
          <a:solidFill>
            <a:srgbClr val="6E6E6E"/>
          </a:solidFill>
          <a:latin typeface="Helvetica"/>
          <a:ea typeface="+mn-ea"/>
          <a:cs typeface="Helvetica"/>
        </a:defRPr>
      </a:lvl2pPr>
      <a:lvl3pPr marL="514350" indent="-123444" algn="l" defTabSz="342900" rtl="0" eaLnBrk="1" latinLnBrk="0" hangingPunct="1">
        <a:lnSpc>
          <a:spcPts val="1560"/>
        </a:lnSpc>
        <a:spcBef>
          <a:spcPts val="0"/>
        </a:spcBef>
        <a:spcAft>
          <a:spcPts val="450"/>
        </a:spcAft>
        <a:buClr>
          <a:srgbClr val="A27E55"/>
        </a:buClr>
        <a:buFont typeface="Wingdings" charset="2"/>
        <a:buChar char="§"/>
        <a:defRPr sz="1400" kern="1200" baseline="0">
          <a:solidFill>
            <a:srgbClr val="6E6E6E"/>
          </a:solidFill>
          <a:latin typeface="Helvetica"/>
          <a:ea typeface="+mn-ea"/>
          <a:cs typeface="Helvetica"/>
        </a:defRPr>
      </a:lvl3pPr>
      <a:lvl4pPr marL="692658" indent="-144018" algn="l" defTabSz="342900" rtl="0" eaLnBrk="1" latinLnBrk="0" hangingPunct="1">
        <a:lnSpc>
          <a:spcPts val="1485"/>
        </a:lnSpc>
        <a:spcBef>
          <a:spcPts val="0"/>
        </a:spcBef>
        <a:spcAft>
          <a:spcPts val="450"/>
        </a:spcAft>
        <a:buClr>
          <a:srgbClr val="A27E55"/>
        </a:buClr>
        <a:buFont typeface="Wingdings" charset="2"/>
        <a:buChar char="§"/>
        <a:defRPr sz="1200" kern="1200" baseline="0">
          <a:solidFill>
            <a:srgbClr val="6E6E6E"/>
          </a:solidFill>
          <a:latin typeface="Helvetica"/>
          <a:ea typeface="+mn-ea"/>
          <a:cs typeface="Helvetica"/>
        </a:defRPr>
      </a:lvl4pPr>
      <a:lvl5pPr marL="898398" indent="-116586" algn="l" defTabSz="342900" rtl="0" eaLnBrk="1" latinLnBrk="0" hangingPunct="1">
        <a:lnSpc>
          <a:spcPts val="1260"/>
        </a:lnSpc>
        <a:spcBef>
          <a:spcPts val="0"/>
        </a:spcBef>
        <a:spcAft>
          <a:spcPts val="0"/>
        </a:spcAft>
        <a:buClr>
          <a:srgbClr val="A27E55"/>
        </a:buClr>
        <a:buFont typeface="Wingdings" charset="2"/>
        <a:buChar char="§"/>
        <a:defRPr sz="1100" kern="1200">
          <a:solidFill>
            <a:srgbClr val="6E6E6E"/>
          </a:solidFill>
          <a:latin typeface="Helvetica"/>
          <a:ea typeface="+mn-ea"/>
          <a:cs typeface="Helvetica"/>
        </a:defRPr>
      </a:lvl5pPr>
      <a:lvl6pPr marL="1714500" indent="0" algn="l" defTabSz="342900" rtl="0" eaLnBrk="1" latinLnBrk="0" hangingPunct="1">
        <a:spcBef>
          <a:spcPct val="20000"/>
        </a:spcBef>
        <a:buFont typeface="Arial"/>
        <a:buNone/>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mailto:erichs@uidaho.edu"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proj4.org/"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gdal.org/" TargetMode="External"/><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cran.r-project.org/web/views/Spatial.html"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mailto:erichs@uidaho.edu"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s://erichseamon.github.io/2020-03-26-uidaho-geospatial/"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603098" y="727401"/>
            <a:ext cx="7984558" cy="1170886"/>
          </a:xfrm>
        </p:spPr>
        <p:txBody>
          <a:bodyPr/>
          <a:lstStyle/>
          <a:p>
            <a:r>
              <a:rPr lang="en-US" dirty="0"/>
              <a:t>BCB 503 Geospatial analysis workshop</a:t>
            </a:r>
            <a:br>
              <a:rPr lang="en-US" dirty="0"/>
            </a:br>
            <a:br>
              <a:rPr lang="en-US" dirty="0"/>
            </a:br>
            <a:r>
              <a:rPr lang="en-US" dirty="0"/>
              <a:t>Introduction and concepts</a:t>
            </a:r>
            <a:br>
              <a:rPr lang="en-US" dirty="0"/>
            </a:br>
            <a:br>
              <a:rPr lang="en-US" dirty="0"/>
            </a:br>
            <a:r>
              <a:rPr lang="en-US" sz="2400" dirty="0"/>
              <a:t>Spring 2020</a:t>
            </a:r>
          </a:p>
        </p:txBody>
      </p:sp>
    </p:spTree>
    <p:extLst>
      <p:ext uri="{BB962C8B-B14F-4D97-AF65-F5344CB8AC3E}">
        <p14:creationId xmlns:p14="http://schemas.microsoft.com/office/powerpoint/2010/main" val="2561864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Important aspects to </a:t>
            </a:r>
            <a:r>
              <a:rPr lang="en-US" dirty="0" err="1"/>
              <a:t>rasters</a:t>
            </a:r>
            <a:endParaRPr lang="en-US" dirty="0"/>
          </a:p>
        </p:txBody>
      </p:sp>
      <p:sp>
        <p:nvSpPr>
          <p:cNvPr id="4" name="Text Placeholder 3">
            <a:extLst>
              <a:ext uri="{FF2B5EF4-FFF2-40B4-BE49-F238E27FC236}">
                <a16:creationId xmlns:a16="http://schemas.microsoft.com/office/drawing/2014/main" id="{C5D56D07-5FE7-0747-BD38-8CCF7395E46C}"/>
              </a:ext>
            </a:extLst>
          </p:cNvPr>
          <p:cNvSpPr>
            <a:spLocks noGrp="1"/>
          </p:cNvSpPr>
          <p:nvPr>
            <p:ph type="body" sz="quarter" idx="11"/>
          </p:nvPr>
        </p:nvSpPr>
        <p:spPr>
          <a:xfrm>
            <a:off x="374494" y="1339135"/>
            <a:ext cx="3757240" cy="2288381"/>
          </a:xfrm>
        </p:spPr>
        <p:txBody>
          <a:bodyPr/>
          <a:lstStyle/>
          <a:p>
            <a:pPr marL="285750" indent="-285750">
              <a:buFont typeface="Wingdings" pitchFamily="2" charset="2"/>
              <a:buChar char="§"/>
            </a:pPr>
            <a:r>
              <a:rPr lang="en-US" b="1" dirty="0">
                <a:solidFill>
                  <a:srgbClr val="FF0000"/>
                </a:solidFill>
              </a:rPr>
              <a:t>Spatial extent</a:t>
            </a:r>
          </a:p>
          <a:p>
            <a:pPr marL="285750" indent="-285750">
              <a:buFont typeface="Wingdings" pitchFamily="2" charset="2"/>
              <a:buChar char="§"/>
            </a:pPr>
            <a:r>
              <a:rPr lang="en-US" dirty="0"/>
              <a:t>Resolution</a:t>
            </a:r>
          </a:p>
          <a:p>
            <a:pPr marL="662940" lvl="1" indent="-285750">
              <a:buFont typeface="Wingdings" pitchFamily="2" charset="2"/>
              <a:buChar char="§"/>
            </a:pPr>
            <a:r>
              <a:rPr lang="en-US" dirty="0"/>
              <a:t>We will focus on </a:t>
            </a:r>
            <a:r>
              <a:rPr lang="en-US" b="1" dirty="0"/>
              <a:t>spatial</a:t>
            </a:r>
            <a:r>
              <a:rPr lang="en-US" dirty="0"/>
              <a:t> resolution, but there are other forms of resolution, including </a:t>
            </a:r>
            <a:r>
              <a:rPr lang="en-US" b="1" dirty="0"/>
              <a:t>spectral</a:t>
            </a:r>
            <a:r>
              <a:rPr lang="en-US" dirty="0"/>
              <a:t>, </a:t>
            </a:r>
            <a:r>
              <a:rPr lang="en-US" b="1" dirty="0"/>
              <a:t>temporal</a:t>
            </a:r>
            <a:r>
              <a:rPr lang="en-US" dirty="0"/>
              <a:t>, and </a:t>
            </a:r>
            <a:r>
              <a:rPr lang="en-US" b="1" dirty="0"/>
              <a:t>radiometric</a:t>
            </a:r>
          </a:p>
          <a:p>
            <a:endParaRPr lang="en-US" dirty="0"/>
          </a:p>
        </p:txBody>
      </p:sp>
      <p:pic>
        <p:nvPicPr>
          <p:cNvPr id="7" name="Picture 6" descr="A close up of a map&#10;&#10;Description automatically generated">
            <a:extLst>
              <a:ext uri="{FF2B5EF4-FFF2-40B4-BE49-F238E27FC236}">
                <a16:creationId xmlns:a16="http://schemas.microsoft.com/office/drawing/2014/main" id="{E3DF776F-918D-B344-8317-93903FF15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0939" y="1264381"/>
            <a:ext cx="5053796" cy="2288381"/>
          </a:xfrm>
          <a:prstGeom prst="rect">
            <a:avLst/>
          </a:prstGeom>
        </p:spPr>
      </p:pic>
      <p:sp>
        <p:nvSpPr>
          <p:cNvPr id="13" name="Text Placeholder 2">
            <a:extLst>
              <a:ext uri="{FF2B5EF4-FFF2-40B4-BE49-F238E27FC236}">
                <a16:creationId xmlns:a16="http://schemas.microsoft.com/office/drawing/2014/main" id="{2B5B9ABE-B4FA-5846-9D84-BCD9CFFE6DA4}"/>
              </a:ext>
            </a:extLst>
          </p:cNvPr>
          <p:cNvSpPr>
            <a:spLocks noGrp="1"/>
          </p:cNvSpPr>
          <p:nvPr>
            <p:ph type="body" sz="quarter" idx="10"/>
          </p:nvPr>
        </p:nvSpPr>
        <p:spPr>
          <a:xfrm>
            <a:off x="337760" y="292626"/>
            <a:ext cx="4234240" cy="279834"/>
          </a:xfrm>
        </p:spPr>
        <p:txBody>
          <a:bodyPr/>
          <a:lstStyle/>
          <a:p>
            <a:r>
              <a:rPr lang="en-US" dirty="0"/>
              <a:t>1. Intro to Geospatial Concepts - Raster</a:t>
            </a:r>
          </a:p>
        </p:txBody>
      </p:sp>
    </p:spTree>
    <p:extLst>
      <p:ext uri="{BB962C8B-B14F-4D97-AF65-F5344CB8AC3E}">
        <p14:creationId xmlns:p14="http://schemas.microsoft.com/office/powerpoint/2010/main" val="3761367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Important aspects to </a:t>
            </a:r>
            <a:r>
              <a:rPr lang="en-US" dirty="0" err="1"/>
              <a:t>rasters</a:t>
            </a:r>
            <a:endParaRPr lang="en-US" dirty="0"/>
          </a:p>
        </p:txBody>
      </p:sp>
      <p:sp>
        <p:nvSpPr>
          <p:cNvPr id="4" name="Text Placeholder 3">
            <a:extLst>
              <a:ext uri="{FF2B5EF4-FFF2-40B4-BE49-F238E27FC236}">
                <a16:creationId xmlns:a16="http://schemas.microsoft.com/office/drawing/2014/main" id="{C5D56D07-5FE7-0747-BD38-8CCF7395E46C}"/>
              </a:ext>
            </a:extLst>
          </p:cNvPr>
          <p:cNvSpPr>
            <a:spLocks noGrp="1"/>
          </p:cNvSpPr>
          <p:nvPr>
            <p:ph type="body" sz="quarter" idx="11"/>
          </p:nvPr>
        </p:nvSpPr>
        <p:spPr>
          <a:xfrm>
            <a:off x="374493" y="1339135"/>
            <a:ext cx="4095907" cy="2288381"/>
          </a:xfrm>
        </p:spPr>
        <p:txBody>
          <a:bodyPr/>
          <a:lstStyle/>
          <a:p>
            <a:pPr marL="285750" indent="-285750">
              <a:buFont typeface="Wingdings" pitchFamily="2" charset="2"/>
              <a:buChar char="§"/>
            </a:pPr>
            <a:r>
              <a:rPr lang="en-US" dirty="0"/>
              <a:t>Spatial extent</a:t>
            </a:r>
          </a:p>
          <a:p>
            <a:pPr marL="285750" indent="-285750">
              <a:buFont typeface="Wingdings" pitchFamily="2" charset="2"/>
              <a:buChar char="§"/>
            </a:pPr>
            <a:r>
              <a:rPr lang="en-US" b="1" dirty="0">
                <a:solidFill>
                  <a:srgbClr val="FF0000"/>
                </a:solidFill>
              </a:rPr>
              <a:t>Resolution</a:t>
            </a:r>
          </a:p>
          <a:p>
            <a:pPr marL="662940" lvl="1" indent="-285750">
              <a:buFont typeface="Wingdings" pitchFamily="2" charset="2"/>
              <a:buChar char="§"/>
            </a:pPr>
            <a:r>
              <a:rPr lang="en-US" dirty="0"/>
              <a:t>We will focus on spatial resolution, but there are other forms of resolution, including </a:t>
            </a:r>
            <a:r>
              <a:rPr lang="en-US" b="1" dirty="0"/>
              <a:t>spectral</a:t>
            </a:r>
            <a:r>
              <a:rPr lang="en-US" dirty="0"/>
              <a:t>, </a:t>
            </a:r>
            <a:r>
              <a:rPr lang="en-US" b="1" dirty="0"/>
              <a:t>temporal</a:t>
            </a:r>
            <a:r>
              <a:rPr lang="en-US" dirty="0"/>
              <a:t>, and </a:t>
            </a:r>
            <a:r>
              <a:rPr lang="en-US" b="1" dirty="0"/>
              <a:t>radiometric</a:t>
            </a:r>
          </a:p>
          <a:p>
            <a:endParaRPr lang="en-US" dirty="0"/>
          </a:p>
        </p:txBody>
      </p:sp>
      <p:pic>
        <p:nvPicPr>
          <p:cNvPr id="7" name="Picture 6" descr="A picture containing animal, bird&#10;&#10;Description automatically generated">
            <a:extLst>
              <a:ext uri="{FF2B5EF4-FFF2-40B4-BE49-F238E27FC236}">
                <a16:creationId xmlns:a16="http://schemas.microsoft.com/office/drawing/2014/main" id="{44BD83C3-B507-FE49-87F1-CE8D1B6A2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9699" y="1264381"/>
            <a:ext cx="4724817" cy="1642533"/>
          </a:xfrm>
          <a:prstGeom prst="rect">
            <a:avLst/>
          </a:prstGeom>
        </p:spPr>
      </p:pic>
      <p:sp>
        <p:nvSpPr>
          <p:cNvPr id="15" name="Text Placeholder 2">
            <a:extLst>
              <a:ext uri="{FF2B5EF4-FFF2-40B4-BE49-F238E27FC236}">
                <a16:creationId xmlns:a16="http://schemas.microsoft.com/office/drawing/2014/main" id="{77694DF0-3C9D-3F4D-9CC2-42DE03C8F133}"/>
              </a:ext>
            </a:extLst>
          </p:cNvPr>
          <p:cNvSpPr>
            <a:spLocks noGrp="1"/>
          </p:cNvSpPr>
          <p:nvPr>
            <p:ph type="body" sz="quarter" idx="10"/>
          </p:nvPr>
        </p:nvSpPr>
        <p:spPr>
          <a:xfrm>
            <a:off x="337760" y="292626"/>
            <a:ext cx="4234240" cy="279834"/>
          </a:xfrm>
        </p:spPr>
        <p:txBody>
          <a:bodyPr/>
          <a:lstStyle/>
          <a:p>
            <a:r>
              <a:rPr lang="en-US" dirty="0"/>
              <a:t>1. Intro to Geospatial Concepts - Raster</a:t>
            </a:r>
          </a:p>
        </p:txBody>
      </p:sp>
    </p:spTree>
    <p:extLst>
      <p:ext uri="{BB962C8B-B14F-4D97-AF65-F5344CB8AC3E}">
        <p14:creationId xmlns:p14="http://schemas.microsoft.com/office/powerpoint/2010/main" val="1746575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Important aspects to </a:t>
            </a:r>
            <a:r>
              <a:rPr lang="en-US" dirty="0" err="1"/>
              <a:t>rasters</a:t>
            </a:r>
            <a:endParaRPr lang="en-US" dirty="0"/>
          </a:p>
        </p:txBody>
      </p:sp>
      <p:sp>
        <p:nvSpPr>
          <p:cNvPr id="4" name="Text Placeholder 3">
            <a:extLst>
              <a:ext uri="{FF2B5EF4-FFF2-40B4-BE49-F238E27FC236}">
                <a16:creationId xmlns:a16="http://schemas.microsoft.com/office/drawing/2014/main" id="{C5D56D07-5FE7-0747-BD38-8CCF7395E46C}"/>
              </a:ext>
            </a:extLst>
          </p:cNvPr>
          <p:cNvSpPr>
            <a:spLocks noGrp="1"/>
          </p:cNvSpPr>
          <p:nvPr>
            <p:ph type="body" sz="quarter" idx="11"/>
          </p:nvPr>
        </p:nvSpPr>
        <p:spPr>
          <a:xfrm>
            <a:off x="374493" y="1339135"/>
            <a:ext cx="4095907" cy="2288381"/>
          </a:xfrm>
        </p:spPr>
        <p:txBody>
          <a:bodyPr/>
          <a:lstStyle/>
          <a:p>
            <a:pPr marL="285750" indent="-285750">
              <a:buFont typeface="Wingdings" pitchFamily="2" charset="2"/>
              <a:buChar char="§"/>
            </a:pPr>
            <a:r>
              <a:rPr lang="en-US" dirty="0"/>
              <a:t>Spatial extent</a:t>
            </a:r>
          </a:p>
          <a:p>
            <a:pPr marL="285750" indent="-285750">
              <a:buFont typeface="Wingdings" pitchFamily="2" charset="2"/>
              <a:buChar char="§"/>
            </a:pPr>
            <a:r>
              <a:rPr lang="en-US" b="1" dirty="0">
                <a:solidFill>
                  <a:srgbClr val="FF0000"/>
                </a:solidFill>
              </a:rPr>
              <a:t>Resolution</a:t>
            </a:r>
          </a:p>
          <a:p>
            <a:pPr marL="662940" lvl="1" indent="-285750">
              <a:buFont typeface="Wingdings" pitchFamily="2" charset="2"/>
              <a:buChar char="§"/>
            </a:pPr>
            <a:r>
              <a:rPr lang="en-US" dirty="0"/>
              <a:t>We will focus on spatial resolution, but there are other forms of resolution, including </a:t>
            </a:r>
            <a:r>
              <a:rPr lang="en-US" b="1" dirty="0"/>
              <a:t>spectral</a:t>
            </a:r>
            <a:r>
              <a:rPr lang="en-US" dirty="0"/>
              <a:t>, </a:t>
            </a:r>
            <a:r>
              <a:rPr lang="en-US" b="1" dirty="0"/>
              <a:t>temporal</a:t>
            </a:r>
            <a:r>
              <a:rPr lang="en-US" dirty="0"/>
              <a:t>, and </a:t>
            </a:r>
            <a:r>
              <a:rPr lang="en-US" b="1" dirty="0"/>
              <a:t>radiometric</a:t>
            </a:r>
          </a:p>
          <a:p>
            <a:endParaRPr lang="en-US" dirty="0"/>
          </a:p>
        </p:txBody>
      </p:sp>
      <p:pic>
        <p:nvPicPr>
          <p:cNvPr id="5" name="Picture 2" descr="http://www.geog.ucsb.edu/~jeff/projects/thesis/image013.jpg">
            <a:extLst>
              <a:ext uri="{FF2B5EF4-FFF2-40B4-BE49-F238E27FC236}">
                <a16:creationId xmlns:a16="http://schemas.microsoft.com/office/drawing/2014/main" id="{021A5FD0-BCEB-644B-B476-F28444051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338211"/>
            <a:ext cx="3543731" cy="2467077"/>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80BA42BF-5550-8543-9FE0-0E68E6005D13}"/>
              </a:ext>
            </a:extLst>
          </p:cNvPr>
          <p:cNvSpPr>
            <a:spLocks noGrp="1"/>
          </p:cNvSpPr>
          <p:nvPr>
            <p:ph type="body" sz="quarter" idx="10"/>
          </p:nvPr>
        </p:nvSpPr>
        <p:spPr>
          <a:xfrm>
            <a:off x="337760" y="292626"/>
            <a:ext cx="4056440" cy="279834"/>
          </a:xfrm>
        </p:spPr>
        <p:txBody>
          <a:bodyPr/>
          <a:lstStyle/>
          <a:p>
            <a:r>
              <a:rPr lang="en-US" dirty="0"/>
              <a:t>1. Intro to Geospatial Concepts - Raster</a:t>
            </a:r>
          </a:p>
        </p:txBody>
      </p:sp>
    </p:spTree>
    <p:extLst>
      <p:ext uri="{BB962C8B-B14F-4D97-AF65-F5344CB8AC3E}">
        <p14:creationId xmlns:p14="http://schemas.microsoft.com/office/powerpoint/2010/main" val="3036492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Multi-band/multi-spectral data</a:t>
            </a:r>
          </a:p>
        </p:txBody>
      </p:sp>
      <p:pic>
        <p:nvPicPr>
          <p:cNvPr id="9" name="Picture 8" descr="A picture containing computer, table, sitting, green&#10;&#10;Description automatically generated">
            <a:extLst>
              <a:ext uri="{FF2B5EF4-FFF2-40B4-BE49-F238E27FC236}">
                <a16:creationId xmlns:a16="http://schemas.microsoft.com/office/drawing/2014/main" id="{BF71AEAA-64F6-7940-A0D0-4FF581CB8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1734" y="1264381"/>
            <a:ext cx="4892211" cy="2684663"/>
          </a:xfrm>
          <a:prstGeom prst="rect">
            <a:avLst/>
          </a:prstGeom>
        </p:spPr>
      </p:pic>
      <p:sp>
        <p:nvSpPr>
          <p:cNvPr id="11" name="Text Placeholder 3">
            <a:extLst>
              <a:ext uri="{FF2B5EF4-FFF2-40B4-BE49-F238E27FC236}">
                <a16:creationId xmlns:a16="http://schemas.microsoft.com/office/drawing/2014/main" id="{C25E8A40-1ADE-F146-ABBE-128C54E1C877}"/>
              </a:ext>
            </a:extLst>
          </p:cNvPr>
          <p:cNvSpPr>
            <a:spLocks noGrp="1"/>
          </p:cNvSpPr>
          <p:nvPr>
            <p:ph type="body" sz="quarter" idx="11"/>
          </p:nvPr>
        </p:nvSpPr>
        <p:spPr>
          <a:xfrm>
            <a:off x="374494" y="1264381"/>
            <a:ext cx="4197506" cy="2288381"/>
          </a:xfrm>
        </p:spPr>
        <p:txBody>
          <a:bodyPr/>
          <a:lstStyle/>
          <a:p>
            <a:pPr marL="285750" indent="-285750">
              <a:buFont typeface="Wingdings" pitchFamily="2" charset="2"/>
              <a:buChar char="§"/>
            </a:pPr>
            <a:r>
              <a:rPr lang="en-US" sz="1600" dirty="0"/>
              <a:t>A raster can contain one or more bands. </a:t>
            </a:r>
          </a:p>
          <a:p>
            <a:pPr marL="285750" indent="-285750">
              <a:buFont typeface="Wingdings" pitchFamily="2" charset="2"/>
              <a:buChar char="§"/>
            </a:pPr>
            <a:r>
              <a:rPr lang="en-US" sz="1600" dirty="0"/>
              <a:t>One type of multi-band raster dataset that is familiar to many of us is a color image. </a:t>
            </a:r>
          </a:p>
          <a:p>
            <a:pPr marL="285750" indent="-285750">
              <a:buFont typeface="Wingdings" pitchFamily="2" charset="2"/>
              <a:buChar char="§"/>
            </a:pPr>
            <a:r>
              <a:rPr lang="en-US" sz="1600" dirty="0"/>
              <a:t>A basic color image consists of three bands: </a:t>
            </a:r>
            <a:r>
              <a:rPr lang="en-US" sz="1600" dirty="0">
                <a:solidFill>
                  <a:srgbClr val="FF0000"/>
                </a:solidFill>
              </a:rPr>
              <a:t>red</a:t>
            </a:r>
            <a:r>
              <a:rPr lang="en-US" sz="1600" dirty="0"/>
              <a:t>, </a:t>
            </a:r>
            <a:r>
              <a:rPr lang="en-US" sz="1600" dirty="0">
                <a:solidFill>
                  <a:srgbClr val="00B050"/>
                </a:solidFill>
              </a:rPr>
              <a:t>green</a:t>
            </a:r>
            <a:r>
              <a:rPr lang="en-US" sz="1600" dirty="0"/>
              <a:t>, and </a:t>
            </a:r>
            <a:r>
              <a:rPr lang="en-US" sz="1600" dirty="0">
                <a:solidFill>
                  <a:schemeClr val="tx2"/>
                </a:solidFill>
              </a:rPr>
              <a:t>blue</a:t>
            </a:r>
            <a:r>
              <a:rPr lang="en-US" sz="1600" dirty="0"/>
              <a:t>. Each band represents light reflected from the red, green or blue portions of the electromagnetic spectrum.</a:t>
            </a:r>
          </a:p>
        </p:txBody>
      </p:sp>
      <p:sp>
        <p:nvSpPr>
          <p:cNvPr id="14" name="Text Placeholder 2">
            <a:extLst>
              <a:ext uri="{FF2B5EF4-FFF2-40B4-BE49-F238E27FC236}">
                <a16:creationId xmlns:a16="http://schemas.microsoft.com/office/drawing/2014/main" id="{4395FFB7-0801-7740-8C8B-83CC9B00BAC3}"/>
              </a:ext>
            </a:extLst>
          </p:cNvPr>
          <p:cNvSpPr>
            <a:spLocks noGrp="1"/>
          </p:cNvSpPr>
          <p:nvPr>
            <p:ph type="body" sz="quarter" idx="10"/>
          </p:nvPr>
        </p:nvSpPr>
        <p:spPr>
          <a:xfrm>
            <a:off x="337760" y="292626"/>
            <a:ext cx="4158040" cy="279834"/>
          </a:xfrm>
        </p:spPr>
        <p:txBody>
          <a:bodyPr/>
          <a:lstStyle/>
          <a:p>
            <a:r>
              <a:rPr lang="en-US" dirty="0"/>
              <a:t>1. Intro to Geospatial Concepts - Raster</a:t>
            </a:r>
          </a:p>
        </p:txBody>
      </p:sp>
    </p:spTree>
    <p:extLst>
      <p:ext uri="{BB962C8B-B14F-4D97-AF65-F5344CB8AC3E}">
        <p14:creationId xmlns:p14="http://schemas.microsoft.com/office/powerpoint/2010/main" val="2074096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Multi-band/multi-spectral data</a:t>
            </a:r>
          </a:p>
        </p:txBody>
      </p:sp>
      <p:pic>
        <p:nvPicPr>
          <p:cNvPr id="9" name="Picture 8" descr="A picture containing computer, table, sitting, green&#10;&#10;Description automatically generated">
            <a:extLst>
              <a:ext uri="{FF2B5EF4-FFF2-40B4-BE49-F238E27FC236}">
                <a16:creationId xmlns:a16="http://schemas.microsoft.com/office/drawing/2014/main" id="{BF71AEAA-64F6-7940-A0D0-4FF581CB8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1734" y="1264381"/>
            <a:ext cx="4892211" cy="2684663"/>
          </a:xfrm>
          <a:prstGeom prst="rect">
            <a:avLst/>
          </a:prstGeom>
        </p:spPr>
      </p:pic>
      <p:sp>
        <p:nvSpPr>
          <p:cNvPr id="11" name="Text Placeholder 3">
            <a:extLst>
              <a:ext uri="{FF2B5EF4-FFF2-40B4-BE49-F238E27FC236}">
                <a16:creationId xmlns:a16="http://schemas.microsoft.com/office/drawing/2014/main" id="{C25E8A40-1ADE-F146-ABBE-128C54E1C877}"/>
              </a:ext>
            </a:extLst>
          </p:cNvPr>
          <p:cNvSpPr>
            <a:spLocks noGrp="1"/>
          </p:cNvSpPr>
          <p:nvPr>
            <p:ph type="body" sz="quarter" idx="11"/>
          </p:nvPr>
        </p:nvSpPr>
        <p:spPr>
          <a:xfrm>
            <a:off x="374494" y="1264381"/>
            <a:ext cx="4197506" cy="2288381"/>
          </a:xfrm>
        </p:spPr>
        <p:txBody>
          <a:bodyPr/>
          <a:lstStyle/>
          <a:p>
            <a:pPr marL="285750" indent="-285750">
              <a:buFont typeface="Wingdings" pitchFamily="2" charset="2"/>
              <a:buChar char="§"/>
            </a:pPr>
            <a:r>
              <a:rPr lang="en-US" sz="1600" dirty="0"/>
              <a:t>A raster can contain one or more bands. </a:t>
            </a:r>
          </a:p>
          <a:p>
            <a:pPr marL="285750" indent="-285750">
              <a:buFont typeface="Wingdings" pitchFamily="2" charset="2"/>
              <a:buChar char="§"/>
            </a:pPr>
            <a:r>
              <a:rPr lang="en-US" sz="1600" dirty="0"/>
              <a:t>One type of multi-band raster dataset that is familiar to many of us is a color image. </a:t>
            </a:r>
          </a:p>
          <a:p>
            <a:pPr marL="285750" indent="-285750">
              <a:buFont typeface="Wingdings" pitchFamily="2" charset="2"/>
              <a:buChar char="§"/>
            </a:pPr>
            <a:r>
              <a:rPr lang="en-US" sz="1600" dirty="0"/>
              <a:t>A basic color image consists of three bands: </a:t>
            </a:r>
            <a:r>
              <a:rPr lang="en-US" sz="1600" dirty="0">
                <a:solidFill>
                  <a:srgbClr val="FF0000"/>
                </a:solidFill>
              </a:rPr>
              <a:t>red</a:t>
            </a:r>
            <a:r>
              <a:rPr lang="en-US" sz="1600" dirty="0"/>
              <a:t>, </a:t>
            </a:r>
            <a:r>
              <a:rPr lang="en-US" sz="1600" dirty="0">
                <a:solidFill>
                  <a:srgbClr val="00B050"/>
                </a:solidFill>
              </a:rPr>
              <a:t>green</a:t>
            </a:r>
            <a:r>
              <a:rPr lang="en-US" sz="1600" dirty="0"/>
              <a:t>, and </a:t>
            </a:r>
            <a:r>
              <a:rPr lang="en-US" sz="1600" dirty="0">
                <a:solidFill>
                  <a:schemeClr val="tx2"/>
                </a:solidFill>
              </a:rPr>
              <a:t>blue</a:t>
            </a:r>
            <a:r>
              <a:rPr lang="en-US" sz="1600" dirty="0"/>
              <a:t>. Each band represents light reflected from the red, green or blue portions of the electromagnetic spectrum.</a:t>
            </a:r>
          </a:p>
        </p:txBody>
      </p:sp>
      <p:sp>
        <p:nvSpPr>
          <p:cNvPr id="8" name="Text Placeholder 2">
            <a:extLst>
              <a:ext uri="{FF2B5EF4-FFF2-40B4-BE49-F238E27FC236}">
                <a16:creationId xmlns:a16="http://schemas.microsoft.com/office/drawing/2014/main" id="{7AC1B90B-DC90-7442-8784-22460D14AF21}"/>
              </a:ext>
            </a:extLst>
          </p:cNvPr>
          <p:cNvSpPr>
            <a:spLocks noGrp="1"/>
          </p:cNvSpPr>
          <p:nvPr>
            <p:ph type="body" sz="quarter" idx="10"/>
          </p:nvPr>
        </p:nvSpPr>
        <p:spPr>
          <a:xfrm>
            <a:off x="337759" y="292626"/>
            <a:ext cx="4090307" cy="279834"/>
          </a:xfrm>
        </p:spPr>
        <p:txBody>
          <a:bodyPr/>
          <a:lstStyle/>
          <a:p>
            <a:r>
              <a:rPr lang="en-US" dirty="0"/>
              <a:t>1. Intro to Geospatial Concepts - Raster</a:t>
            </a:r>
          </a:p>
        </p:txBody>
      </p:sp>
    </p:spTree>
    <p:extLst>
      <p:ext uri="{BB962C8B-B14F-4D97-AF65-F5344CB8AC3E}">
        <p14:creationId xmlns:p14="http://schemas.microsoft.com/office/powerpoint/2010/main" val="943828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Intro to vector data</a:t>
            </a:r>
          </a:p>
        </p:txBody>
      </p:sp>
      <p:sp>
        <p:nvSpPr>
          <p:cNvPr id="11" name="Text Placeholder 3">
            <a:extLst>
              <a:ext uri="{FF2B5EF4-FFF2-40B4-BE49-F238E27FC236}">
                <a16:creationId xmlns:a16="http://schemas.microsoft.com/office/drawing/2014/main" id="{C25E8A40-1ADE-F146-ABBE-128C54E1C877}"/>
              </a:ext>
            </a:extLst>
          </p:cNvPr>
          <p:cNvSpPr>
            <a:spLocks noGrp="1"/>
          </p:cNvSpPr>
          <p:nvPr>
            <p:ph type="body" sz="quarter" idx="11"/>
          </p:nvPr>
        </p:nvSpPr>
        <p:spPr>
          <a:xfrm>
            <a:off x="611560" y="1196648"/>
            <a:ext cx="5010306" cy="2288381"/>
          </a:xfrm>
        </p:spPr>
        <p:txBody>
          <a:bodyPr/>
          <a:lstStyle/>
          <a:p>
            <a:pPr marL="285750" indent="-285750">
              <a:buFont typeface="Wingdings" pitchFamily="2" charset="2"/>
              <a:buChar char="§"/>
            </a:pPr>
            <a:r>
              <a:rPr lang="en-US" dirty="0"/>
              <a:t>Vector data structures represent specific features on the Earth’s surface, and assign attributes to those features. </a:t>
            </a:r>
          </a:p>
          <a:p>
            <a:pPr marL="285750" indent="-285750">
              <a:buFont typeface="Wingdings" pitchFamily="2" charset="2"/>
              <a:buChar char="§"/>
            </a:pPr>
            <a:r>
              <a:rPr lang="en-US" dirty="0"/>
              <a:t>Vectors are composed of discrete geometric locations (x, y values) known as vertices that define the shape of the spatial object. </a:t>
            </a:r>
          </a:p>
          <a:p>
            <a:pPr marL="285750" indent="-285750">
              <a:buFont typeface="Wingdings" pitchFamily="2" charset="2"/>
              <a:buChar char="§"/>
            </a:pPr>
            <a:r>
              <a:rPr lang="en-US" dirty="0"/>
              <a:t>The organization of the vertices determines the type of vector that we are working with: point, line or polygon.</a:t>
            </a:r>
            <a:endParaRPr lang="en-US" sz="1600" dirty="0"/>
          </a:p>
        </p:txBody>
      </p:sp>
      <p:sp>
        <p:nvSpPr>
          <p:cNvPr id="8" name="Text Placeholder 2">
            <a:extLst>
              <a:ext uri="{FF2B5EF4-FFF2-40B4-BE49-F238E27FC236}">
                <a16:creationId xmlns:a16="http://schemas.microsoft.com/office/drawing/2014/main" id="{7AC1B90B-DC90-7442-8784-22460D14AF21}"/>
              </a:ext>
            </a:extLst>
          </p:cNvPr>
          <p:cNvSpPr>
            <a:spLocks noGrp="1"/>
          </p:cNvSpPr>
          <p:nvPr>
            <p:ph type="body" sz="quarter" idx="10"/>
          </p:nvPr>
        </p:nvSpPr>
        <p:spPr>
          <a:xfrm>
            <a:off x="337760" y="292626"/>
            <a:ext cx="4234240" cy="279834"/>
          </a:xfrm>
        </p:spPr>
        <p:txBody>
          <a:bodyPr/>
          <a:lstStyle/>
          <a:p>
            <a:r>
              <a:rPr lang="en-US" dirty="0"/>
              <a:t>2. Intro to Geospatial Concepts - Vector</a:t>
            </a:r>
          </a:p>
        </p:txBody>
      </p:sp>
      <p:pic>
        <p:nvPicPr>
          <p:cNvPr id="4" name="Picture 3" descr="A close up of a map&#10;&#10;Description automatically generated">
            <a:extLst>
              <a:ext uri="{FF2B5EF4-FFF2-40B4-BE49-F238E27FC236}">
                <a16:creationId xmlns:a16="http://schemas.microsoft.com/office/drawing/2014/main" id="{E9F2AC02-15CB-ED42-B2B2-914B726FD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6533" y="1132154"/>
            <a:ext cx="3062973" cy="3089152"/>
          </a:xfrm>
          <a:prstGeom prst="rect">
            <a:avLst/>
          </a:prstGeom>
        </p:spPr>
      </p:pic>
    </p:spTree>
    <p:extLst>
      <p:ext uri="{BB962C8B-B14F-4D97-AF65-F5344CB8AC3E}">
        <p14:creationId xmlns:p14="http://schemas.microsoft.com/office/powerpoint/2010/main" val="3142732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Intro to vector data</a:t>
            </a:r>
          </a:p>
        </p:txBody>
      </p:sp>
      <p:sp>
        <p:nvSpPr>
          <p:cNvPr id="11" name="Text Placeholder 3">
            <a:extLst>
              <a:ext uri="{FF2B5EF4-FFF2-40B4-BE49-F238E27FC236}">
                <a16:creationId xmlns:a16="http://schemas.microsoft.com/office/drawing/2014/main" id="{C25E8A40-1ADE-F146-ABBE-128C54E1C877}"/>
              </a:ext>
            </a:extLst>
          </p:cNvPr>
          <p:cNvSpPr>
            <a:spLocks noGrp="1"/>
          </p:cNvSpPr>
          <p:nvPr>
            <p:ph type="body" sz="quarter" idx="11"/>
          </p:nvPr>
        </p:nvSpPr>
        <p:spPr>
          <a:xfrm>
            <a:off x="603092" y="1064298"/>
            <a:ext cx="4747841" cy="2288381"/>
          </a:xfrm>
        </p:spPr>
        <p:txBody>
          <a:bodyPr/>
          <a:lstStyle/>
          <a:p>
            <a:r>
              <a:rPr lang="en-US" dirty="0"/>
              <a:t>Vector data has some important advantages:</a:t>
            </a:r>
          </a:p>
          <a:p>
            <a:pPr marL="285750" indent="-285750">
              <a:buFont typeface="Wingdings" pitchFamily="2" charset="2"/>
              <a:buChar char="§"/>
            </a:pPr>
            <a:r>
              <a:rPr lang="en-US" dirty="0"/>
              <a:t>The geometry itself contains information about what the dataset creator thought was important</a:t>
            </a:r>
          </a:p>
          <a:p>
            <a:pPr marL="285750" indent="-285750">
              <a:buFont typeface="Wingdings" pitchFamily="2" charset="2"/>
              <a:buChar char="§"/>
            </a:pPr>
            <a:r>
              <a:rPr lang="en-US" dirty="0"/>
              <a:t>Each geometry feature can carry multiple attributes instead of just one, e.g. a database of cities can have attributes for name, country, population, etc.</a:t>
            </a:r>
          </a:p>
          <a:p>
            <a:pPr marL="285750" indent="-285750">
              <a:buFont typeface="Wingdings" pitchFamily="2" charset="2"/>
              <a:buChar char="§"/>
            </a:pPr>
            <a:r>
              <a:rPr lang="en-US" dirty="0"/>
              <a:t>Data storage can be very efficient compared to </a:t>
            </a:r>
            <a:r>
              <a:rPr lang="en-US" dirty="0" err="1"/>
              <a:t>rasters</a:t>
            </a:r>
            <a:endParaRPr lang="en-US" dirty="0"/>
          </a:p>
          <a:p>
            <a:br>
              <a:rPr lang="en-US" dirty="0"/>
            </a:br>
            <a:endParaRPr lang="en-US" dirty="0"/>
          </a:p>
        </p:txBody>
      </p:sp>
      <p:sp>
        <p:nvSpPr>
          <p:cNvPr id="9" name="Text Placeholder 2">
            <a:extLst>
              <a:ext uri="{FF2B5EF4-FFF2-40B4-BE49-F238E27FC236}">
                <a16:creationId xmlns:a16="http://schemas.microsoft.com/office/drawing/2014/main" id="{2C76AEA0-D4EC-FC4E-A34C-42F27FE8FB7D}"/>
              </a:ext>
            </a:extLst>
          </p:cNvPr>
          <p:cNvSpPr>
            <a:spLocks noGrp="1"/>
          </p:cNvSpPr>
          <p:nvPr>
            <p:ph type="body" sz="quarter" idx="10"/>
          </p:nvPr>
        </p:nvSpPr>
        <p:spPr>
          <a:xfrm>
            <a:off x="337760" y="292626"/>
            <a:ext cx="4234240" cy="279834"/>
          </a:xfrm>
        </p:spPr>
        <p:txBody>
          <a:bodyPr/>
          <a:lstStyle/>
          <a:p>
            <a:r>
              <a:rPr lang="en-US" dirty="0"/>
              <a:t>2. Intro to Geospatial Concepts - Vector</a:t>
            </a:r>
          </a:p>
        </p:txBody>
      </p:sp>
      <p:pic>
        <p:nvPicPr>
          <p:cNvPr id="10" name="Picture 9" descr="A close up of a map&#10;&#10;Description automatically generated">
            <a:extLst>
              <a:ext uri="{FF2B5EF4-FFF2-40B4-BE49-F238E27FC236}">
                <a16:creationId xmlns:a16="http://schemas.microsoft.com/office/drawing/2014/main" id="{D33F4E1B-A41F-CB46-9E50-139C678D14A5}"/>
              </a:ext>
            </a:extLst>
          </p:cNvPr>
          <p:cNvPicPr>
            <a:picLocks noChangeAspect="1"/>
          </p:cNvPicPr>
          <p:nvPr/>
        </p:nvPicPr>
        <p:blipFill rotWithShape="1">
          <a:blip r:embed="rId2">
            <a:extLst>
              <a:ext uri="{28A0092B-C50C-407E-A947-70E740481C1C}">
                <a14:useLocalDpi xmlns:a14="http://schemas.microsoft.com/office/drawing/2010/main" val="0"/>
              </a:ext>
            </a:extLst>
          </a:blip>
          <a:srcRect l="1986" r="2710"/>
          <a:stretch/>
        </p:blipFill>
        <p:spPr>
          <a:xfrm>
            <a:off x="5486399" y="984054"/>
            <a:ext cx="3657601" cy="2916767"/>
          </a:xfrm>
          <a:prstGeom prst="rect">
            <a:avLst/>
          </a:prstGeom>
        </p:spPr>
      </p:pic>
    </p:spTree>
    <p:extLst>
      <p:ext uri="{BB962C8B-B14F-4D97-AF65-F5344CB8AC3E}">
        <p14:creationId xmlns:p14="http://schemas.microsoft.com/office/powerpoint/2010/main" val="409132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Intro to vector data</a:t>
            </a:r>
          </a:p>
        </p:txBody>
      </p:sp>
      <p:sp>
        <p:nvSpPr>
          <p:cNvPr id="11" name="Text Placeholder 3">
            <a:extLst>
              <a:ext uri="{FF2B5EF4-FFF2-40B4-BE49-F238E27FC236}">
                <a16:creationId xmlns:a16="http://schemas.microsoft.com/office/drawing/2014/main" id="{C25E8A40-1ADE-F146-ABBE-128C54E1C877}"/>
              </a:ext>
            </a:extLst>
          </p:cNvPr>
          <p:cNvSpPr>
            <a:spLocks noGrp="1"/>
          </p:cNvSpPr>
          <p:nvPr>
            <p:ph type="body" sz="quarter" idx="11"/>
          </p:nvPr>
        </p:nvSpPr>
        <p:spPr>
          <a:xfrm>
            <a:off x="611559" y="1196648"/>
            <a:ext cx="4798641" cy="2288381"/>
          </a:xfrm>
        </p:spPr>
        <p:txBody>
          <a:bodyPr/>
          <a:lstStyle/>
          <a:p>
            <a:r>
              <a:rPr lang="en-US" dirty="0"/>
              <a:t>The downsides of vector data include:</a:t>
            </a:r>
          </a:p>
          <a:p>
            <a:pPr marL="285750" indent="-285750">
              <a:buFont typeface="Wingdings" pitchFamily="2" charset="2"/>
              <a:buChar char="§"/>
            </a:pPr>
            <a:r>
              <a:rPr lang="en-US" dirty="0"/>
              <a:t>potential loss of detail compared to raster</a:t>
            </a:r>
          </a:p>
          <a:p>
            <a:pPr marL="285750" indent="-285750">
              <a:buFont typeface="Wingdings" pitchFamily="2" charset="2"/>
              <a:buChar char="§"/>
            </a:pPr>
            <a:r>
              <a:rPr lang="en-US" dirty="0"/>
              <a:t>potential bias in datasets - what didn’t get recorded?</a:t>
            </a:r>
          </a:p>
          <a:p>
            <a:pPr marL="285750" indent="-285750">
              <a:buFont typeface="Wingdings" pitchFamily="2" charset="2"/>
              <a:buChar char="§"/>
            </a:pPr>
            <a:r>
              <a:rPr lang="en-US" dirty="0"/>
              <a:t>Calculations involving multiple vector layers need to do math on the geometry as well as the attributes, so can be slow compared to raster math.</a:t>
            </a:r>
          </a:p>
          <a:p>
            <a:endParaRPr lang="en-US" dirty="0"/>
          </a:p>
        </p:txBody>
      </p:sp>
      <p:sp>
        <p:nvSpPr>
          <p:cNvPr id="7" name="Text Placeholder 2">
            <a:extLst>
              <a:ext uri="{FF2B5EF4-FFF2-40B4-BE49-F238E27FC236}">
                <a16:creationId xmlns:a16="http://schemas.microsoft.com/office/drawing/2014/main" id="{ED1F4BCE-837F-F44C-B4A4-E88A34B66DB5}"/>
              </a:ext>
            </a:extLst>
          </p:cNvPr>
          <p:cNvSpPr>
            <a:spLocks noGrp="1"/>
          </p:cNvSpPr>
          <p:nvPr>
            <p:ph type="body" sz="quarter" idx="10"/>
          </p:nvPr>
        </p:nvSpPr>
        <p:spPr>
          <a:xfrm>
            <a:off x="337760" y="292626"/>
            <a:ext cx="4234240" cy="279834"/>
          </a:xfrm>
        </p:spPr>
        <p:txBody>
          <a:bodyPr/>
          <a:lstStyle/>
          <a:p>
            <a:r>
              <a:rPr lang="en-US" dirty="0"/>
              <a:t>2. Intro to Geospatial Concepts - Vector</a:t>
            </a:r>
          </a:p>
        </p:txBody>
      </p:sp>
      <p:pic>
        <p:nvPicPr>
          <p:cNvPr id="6" name="Picture 5" descr="A close up of a map&#10;&#10;Description automatically generated">
            <a:extLst>
              <a:ext uri="{FF2B5EF4-FFF2-40B4-BE49-F238E27FC236}">
                <a16:creationId xmlns:a16="http://schemas.microsoft.com/office/drawing/2014/main" id="{7EF3EB30-8D71-9B49-9B06-2348BF4FF04F}"/>
              </a:ext>
            </a:extLst>
          </p:cNvPr>
          <p:cNvPicPr>
            <a:picLocks noChangeAspect="1"/>
          </p:cNvPicPr>
          <p:nvPr/>
        </p:nvPicPr>
        <p:blipFill rotWithShape="1">
          <a:blip r:embed="rId2">
            <a:extLst>
              <a:ext uri="{28A0092B-C50C-407E-A947-70E740481C1C}">
                <a14:useLocalDpi xmlns:a14="http://schemas.microsoft.com/office/drawing/2010/main" val="0"/>
              </a:ext>
            </a:extLst>
          </a:blip>
          <a:srcRect l="1986" r="2710"/>
          <a:stretch/>
        </p:blipFill>
        <p:spPr>
          <a:xfrm>
            <a:off x="5486399" y="984054"/>
            <a:ext cx="3657601" cy="2916767"/>
          </a:xfrm>
          <a:prstGeom prst="rect">
            <a:avLst/>
          </a:prstGeom>
        </p:spPr>
      </p:pic>
    </p:spTree>
    <p:extLst>
      <p:ext uri="{BB962C8B-B14F-4D97-AF65-F5344CB8AC3E}">
        <p14:creationId xmlns:p14="http://schemas.microsoft.com/office/powerpoint/2010/main" val="716918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Intro to vector data</a:t>
            </a:r>
          </a:p>
        </p:txBody>
      </p:sp>
      <p:sp>
        <p:nvSpPr>
          <p:cNvPr id="11" name="Text Placeholder 3">
            <a:extLst>
              <a:ext uri="{FF2B5EF4-FFF2-40B4-BE49-F238E27FC236}">
                <a16:creationId xmlns:a16="http://schemas.microsoft.com/office/drawing/2014/main" id="{C25E8A40-1ADE-F146-ABBE-128C54E1C877}"/>
              </a:ext>
            </a:extLst>
          </p:cNvPr>
          <p:cNvSpPr>
            <a:spLocks noGrp="1"/>
          </p:cNvSpPr>
          <p:nvPr>
            <p:ph type="body" sz="quarter" idx="11"/>
          </p:nvPr>
        </p:nvSpPr>
        <p:spPr>
          <a:xfrm>
            <a:off x="636959" y="1365982"/>
            <a:ext cx="7923492" cy="2288381"/>
          </a:xfrm>
        </p:spPr>
        <p:txBody>
          <a:bodyPr/>
          <a:lstStyle/>
          <a:p>
            <a:pPr marL="285750" indent="-285750">
              <a:buFont typeface="Wingdings" pitchFamily="2" charset="2"/>
              <a:buChar char="§"/>
            </a:pPr>
            <a:r>
              <a:rPr lang="en-US" dirty="0"/>
              <a:t>Like raster data, vector data can also come in many different formats. For this workshop, we will use the </a:t>
            </a:r>
            <a:r>
              <a:rPr lang="en-US" b="1" dirty="0"/>
              <a:t>Shapefile</a:t>
            </a:r>
            <a:r>
              <a:rPr lang="en-US" dirty="0"/>
              <a:t> format which has the extension .</a:t>
            </a:r>
            <a:r>
              <a:rPr lang="en-US" dirty="0" err="1"/>
              <a:t>shp</a:t>
            </a:r>
            <a:r>
              <a:rPr lang="en-US" dirty="0"/>
              <a:t>. A .</a:t>
            </a:r>
            <a:r>
              <a:rPr lang="en-US" dirty="0" err="1"/>
              <a:t>shp</a:t>
            </a:r>
            <a:r>
              <a:rPr lang="en-US" dirty="0"/>
              <a:t> file stores the geographic coordinates of each </a:t>
            </a:r>
            <a:r>
              <a:rPr lang="en-US" dirty="0" err="1"/>
              <a:t>vertice</a:t>
            </a:r>
            <a:r>
              <a:rPr lang="en-US" dirty="0"/>
              <a:t> in the vector, as well as metadata including:</a:t>
            </a:r>
          </a:p>
          <a:p>
            <a:pPr marL="285750" indent="-285750">
              <a:buFont typeface="Wingdings" pitchFamily="2" charset="2"/>
              <a:buChar char="§"/>
            </a:pPr>
            <a:r>
              <a:rPr lang="en-US" b="1" dirty="0"/>
              <a:t>Extent, Object type, </a:t>
            </a:r>
            <a:r>
              <a:rPr lang="en-US" dirty="0"/>
              <a:t>and</a:t>
            </a:r>
            <a:r>
              <a:rPr lang="en-US" b="1" dirty="0"/>
              <a:t> </a:t>
            </a:r>
            <a:r>
              <a:rPr lang="en-US" dirty="0"/>
              <a:t>the</a:t>
            </a:r>
            <a:r>
              <a:rPr lang="en-US" b="1" dirty="0"/>
              <a:t> Coordinate reference system (CRS), </a:t>
            </a:r>
            <a:r>
              <a:rPr lang="en-US" dirty="0"/>
              <a:t>and</a:t>
            </a:r>
            <a:r>
              <a:rPr lang="en-US" b="1" dirty="0"/>
              <a:t> Other attributes</a:t>
            </a:r>
            <a:r>
              <a:rPr lang="en-US" dirty="0"/>
              <a:t>: for example, a line shapefile that contains the locations of streams, might contain the name of each stream.</a:t>
            </a:r>
          </a:p>
          <a:p>
            <a:pPr marL="285750" indent="-285750">
              <a:buFont typeface="Wingdings" pitchFamily="2" charset="2"/>
              <a:buChar char="§"/>
            </a:pPr>
            <a:r>
              <a:rPr lang="en-US" dirty="0"/>
              <a:t>Shapefiles are an atomic collection (multiple files)</a:t>
            </a:r>
          </a:p>
          <a:p>
            <a:endParaRPr lang="en-US" dirty="0"/>
          </a:p>
        </p:txBody>
      </p:sp>
      <p:sp>
        <p:nvSpPr>
          <p:cNvPr id="7" name="Text Placeholder 2">
            <a:extLst>
              <a:ext uri="{FF2B5EF4-FFF2-40B4-BE49-F238E27FC236}">
                <a16:creationId xmlns:a16="http://schemas.microsoft.com/office/drawing/2014/main" id="{43265DD6-B627-7242-B878-C522E951F70C}"/>
              </a:ext>
            </a:extLst>
          </p:cNvPr>
          <p:cNvSpPr>
            <a:spLocks noGrp="1"/>
          </p:cNvSpPr>
          <p:nvPr>
            <p:ph type="body" sz="quarter" idx="10"/>
          </p:nvPr>
        </p:nvSpPr>
        <p:spPr>
          <a:xfrm>
            <a:off x="337760" y="292626"/>
            <a:ext cx="4234240" cy="279834"/>
          </a:xfrm>
        </p:spPr>
        <p:txBody>
          <a:bodyPr/>
          <a:lstStyle/>
          <a:p>
            <a:r>
              <a:rPr lang="en-US" dirty="0"/>
              <a:t>2. Intro to Geospatial Concepts - Vector</a:t>
            </a:r>
          </a:p>
        </p:txBody>
      </p:sp>
    </p:spTree>
    <p:extLst>
      <p:ext uri="{BB962C8B-B14F-4D97-AF65-F5344CB8AC3E}">
        <p14:creationId xmlns:p14="http://schemas.microsoft.com/office/powerpoint/2010/main" val="3746567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Coordinate Reference Systems</a:t>
            </a:r>
          </a:p>
        </p:txBody>
      </p:sp>
      <p:sp>
        <p:nvSpPr>
          <p:cNvPr id="11" name="Text Placeholder 3">
            <a:extLst>
              <a:ext uri="{FF2B5EF4-FFF2-40B4-BE49-F238E27FC236}">
                <a16:creationId xmlns:a16="http://schemas.microsoft.com/office/drawing/2014/main" id="{C25E8A40-1ADE-F146-ABBE-128C54E1C877}"/>
              </a:ext>
            </a:extLst>
          </p:cNvPr>
          <p:cNvSpPr>
            <a:spLocks noGrp="1"/>
          </p:cNvSpPr>
          <p:nvPr>
            <p:ph type="body" sz="quarter" idx="11"/>
          </p:nvPr>
        </p:nvSpPr>
        <p:spPr>
          <a:xfrm>
            <a:off x="733997" y="1064298"/>
            <a:ext cx="7423308" cy="2288381"/>
          </a:xfrm>
        </p:spPr>
        <p:txBody>
          <a:bodyPr/>
          <a:lstStyle/>
          <a:p>
            <a:pPr marL="285750" indent="-285750">
              <a:buFont typeface="Wingdings" pitchFamily="2" charset="2"/>
              <a:buChar char="§"/>
            </a:pPr>
            <a:r>
              <a:rPr lang="en-US" dirty="0"/>
              <a:t>The CRS associated with a dataset tells your mapping software (for example R) where the raster/vector is located in geographic space. </a:t>
            </a:r>
          </a:p>
          <a:p>
            <a:pPr marL="285750" indent="-285750">
              <a:buFont typeface="Wingdings" pitchFamily="2" charset="2"/>
              <a:buChar char="§"/>
            </a:pPr>
            <a:r>
              <a:rPr lang="en-US" dirty="0"/>
              <a:t>It also tells the mapping software what method (projection) should be used to flatten or project the raster in geographic space.</a:t>
            </a:r>
          </a:p>
          <a:p>
            <a:pPr marL="285750" indent="-285750">
              <a:buFont typeface="Wingdings" pitchFamily="2" charset="2"/>
              <a:buChar char="§"/>
            </a:pPr>
            <a:r>
              <a:rPr lang="en-US" dirty="0"/>
              <a:t>Key components of a CRS are: </a:t>
            </a:r>
          </a:p>
          <a:p>
            <a:pPr marL="662940" lvl="1" indent="-285750">
              <a:buFont typeface="Wingdings" pitchFamily="2" charset="2"/>
              <a:buChar char="§"/>
            </a:pPr>
            <a:r>
              <a:rPr lang="en-US" dirty="0"/>
              <a:t>Datum – a model of the shape of the earth (ex. WGS84, NAD83)</a:t>
            </a:r>
          </a:p>
          <a:p>
            <a:pPr marL="662940" lvl="1" indent="-285750">
              <a:buFont typeface="Wingdings" pitchFamily="2" charset="2"/>
              <a:buChar char="§"/>
            </a:pPr>
            <a:r>
              <a:rPr lang="en-US" dirty="0"/>
              <a:t>Projection – mathematical transform of angular measurements from spheroidal to flat.  May include a zonal information if UTM</a:t>
            </a:r>
          </a:p>
          <a:p>
            <a:pPr marL="662940" lvl="1" indent="-285750">
              <a:buFont typeface="Wingdings" pitchFamily="2" charset="2"/>
              <a:buChar char="§"/>
            </a:pPr>
            <a:r>
              <a:rPr lang="en-US" dirty="0"/>
              <a:t>Ellipsoid - </a:t>
            </a:r>
            <a:r>
              <a:rPr lang="en-US" dirty="0">
                <a:latin typeface="Arial" pitchFamily="-106" charset="0"/>
              </a:rPr>
              <a:t>mathematical surface obtained by revolving an ellipse about the earth’s polar axis.  Selected to give a good fit to the geoid</a:t>
            </a:r>
          </a:p>
          <a:p>
            <a:pPr marL="662940" lvl="1" indent="-285750">
              <a:buFont typeface="Wingdings" pitchFamily="2" charset="2"/>
              <a:buChar char="§"/>
            </a:pPr>
            <a:endParaRPr lang="en-US" dirty="0"/>
          </a:p>
          <a:p>
            <a:pPr marL="285750" indent="-285750">
              <a:buFont typeface="Wingdings" pitchFamily="2" charset="2"/>
              <a:buChar char="§"/>
            </a:pPr>
            <a:endParaRPr lang="en-US" dirty="0"/>
          </a:p>
        </p:txBody>
      </p:sp>
      <p:sp>
        <p:nvSpPr>
          <p:cNvPr id="7" name="Text Placeholder 2">
            <a:extLst>
              <a:ext uri="{FF2B5EF4-FFF2-40B4-BE49-F238E27FC236}">
                <a16:creationId xmlns:a16="http://schemas.microsoft.com/office/drawing/2014/main" id="{43265DD6-B627-7242-B878-C522E951F70C}"/>
              </a:ext>
            </a:extLst>
          </p:cNvPr>
          <p:cNvSpPr>
            <a:spLocks noGrp="1"/>
          </p:cNvSpPr>
          <p:nvPr>
            <p:ph type="body" sz="quarter" idx="10"/>
          </p:nvPr>
        </p:nvSpPr>
        <p:spPr>
          <a:xfrm>
            <a:off x="337760" y="292626"/>
            <a:ext cx="4234240" cy="279834"/>
          </a:xfrm>
        </p:spPr>
        <p:txBody>
          <a:bodyPr/>
          <a:lstStyle/>
          <a:p>
            <a:r>
              <a:rPr lang="en-US" dirty="0"/>
              <a:t>3. Intro to Geospatial Concepts - CRS</a:t>
            </a:r>
          </a:p>
        </p:txBody>
      </p:sp>
    </p:spTree>
    <p:extLst>
      <p:ext uri="{BB962C8B-B14F-4D97-AF65-F5344CB8AC3E}">
        <p14:creationId xmlns:p14="http://schemas.microsoft.com/office/powerpoint/2010/main" val="2933779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89527" y="1264381"/>
            <a:ext cx="8164945" cy="2288381"/>
          </a:xfrm>
        </p:spPr>
        <p:txBody>
          <a:bodyPr/>
          <a:lstStyle/>
          <a:p>
            <a:r>
              <a:rPr lang="en-US" dirty="0"/>
              <a:t>Overview</a:t>
            </a:r>
          </a:p>
          <a:p>
            <a:pPr marL="285750" lvl="1" indent="-285750">
              <a:lnSpc>
                <a:spcPts val="2160"/>
              </a:lnSpc>
            </a:pPr>
            <a:r>
              <a:rPr lang="en-US" sz="1800" dirty="0"/>
              <a:t>Welcome to the quarantine zone! </a:t>
            </a:r>
          </a:p>
          <a:p>
            <a:pPr marL="285750" lvl="1" indent="-285750">
              <a:lnSpc>
                <a:spcPts val="2160"/>
              </a:lnSpc>
            </a:pPr>
            <a:r>
              <a:rPr lang="en-US" sz="1800" dirty="0"/>
              <a:t>Instructor Introductions</a:t>
            </a:r>
          </a:p>
          <a:p>
            <a:pPr marL="285750" lvl="1" indent="-285750">
              <a:lnSpc>
                <a:spcPts val="2160"/>
              </a:lnSpc>
            </a:pPr>
            <a:r>
              <a:rPr lang="en-US" sz="1800" dirty="0"/>
              <a:t>Zoom technical issues and setup</a:t>
            </a:r>
          </a:p>
          <a:p>
            <a:pPr marL="285750" lvl="1" indent="-285750">
              <a:lnSpc>
                <a:spcPts val="2160"/>
              </a:lnSpc>
            </a:pPr>
            <a:r>
              <a:rPr lang="en-US" sz="1800" dirty="0"/>
              <a:t>Logistics and schedule for next two days</a:t>
            </a:r>
          </a:p>
          <a:p>
            <a:pPr marL="285750" lvl="1" indent="-285750">
              <a:lnSpc>
                <a:spcPts val="2160"/>
              </a:lnSpc>
            </a:pPr>
            <a:r>
              <a:rPr lang="en-US" sz="1800" dirty="0"/>
              <a:t>Get to know each other exercise</a:t>
            </a:r>
          </a:p>
          <a:p>
            <a:endParaRPr lang="en-US" dirty="0"/>
          </a:p>
          <a:p>
            <a:endParaRPr lang="en-US" dirty="0"/>
          </a:p>
          <a:p>
            <a:endParaRPr lang="en-US" dirty="0"/>
          </a:p>
          <a:p>
            <a:endParaRPr lang="en-US" dirty="0"/>
          </a:p>
        </p:txBody>
      </p:sp>
      <p:sp>
        <p:nvSpPr>
          <p:cNvPr id="6" name="Title 1">
            <a:extLst>
              <a:ext uri="{FF2B5EF4-FFF2-40B4-BE49-F238E27FC236}">
                <a16:creationId xmlns:a16="http://schemas.microsoft.com/office/drawing/2014/main" id="{F6C1CF4C-CB09-AF4B-93AD-3BA1927AFDB4}"/>
              </a:ext>
            </a:extLst>
          </p:cNvPr>
          <p:cNvSpPr txBox="1">
            <a:spLocks/>
          </p:cNvSpPr>
          <p:nvPr/>
        </p:nvSpPr>
        <p:spPr>
          <a:xfrm>
            <a:off x="330851" y="492709"/>
            <a:ext cx="8229600" cy="571589"/>
          </a:xfrm>
          <a:prstGeom prst="rect">
            <a:avLst/>
          </a:prstGeom>
        </p:spPr>
        <p:txBody>
          <a:bodyPr vert="horz" lIns="0" tIns="0" rIns="0" bIns="0" rtlCol="0" anchor="t" anchorCtr="0">
            <a:noAutofit/>
          </a:bodyPr>
          <a:lstStyle>
            <a:lvl1pPr algn="l" defTabSz="342900" rtl="0" eaLnBrk="1" latinLnBrk="0" hangingPunct="1">
              <a:spcBef>
                <a:spcPct val="0"/>
              </a:spcBef>
              <a:buNone/>
              <a:defRPr sz="3600" b="0" i="0" kern="1200" cap="all">
                <a:solidFill>
                  <a:srgbClr val="A27E55"/>
                </a:solidFill>
                <a:latin typeface="Rockwell"/>
                <a:ea typeface="+mj-ea"/>
                <a:cs typeface="+mj-cs"/>
              </a:defRPr>
            </a:lvl1pPr>
          </a:lstStyle>
          <a:p>
            <a:r>
              <a:rPr lang="en-US" b="1" dirty="0" err="1"/>
              <a:t>WElcome</a:t>
            </a:r>
            <a:endParaRPr lang="en-US" dirty="0"/>
          </a:p>
        </p:txBody>
      </p:sp>
      <p:sp>
        <p:nvSpPr>
          <p:cNvPr id="7" name="Text Placeholder 2">
            <a:extLst>
              <a:ext uri="{FF2B5EF4-FFF2-40B4-BE49-F238E27FC236}">
                <a16:creationId xmlns:a16="http://schemas.microsoft.com/office/drawing/2014/main" id="{3456E096-FDF6-D441-9207-69CC1F3C6B64}"/>
              </a:ext>
            </a:extLst>
          </p:cNvPr>
          <p:cNvSpPr>
            <a:spLocks noGrp="1"/>
          </p:cNvSpPr>
          <p:nvPr>
            <p:ph type="body" sz="quarter" idx="10"/>
          </p:nvPr>
        </p:nvSpPr>
        <p:spPr>
          <a:xfrm>
            <a:off x="337760" y="292626"/>
            <a:ext cx="3324225" cy="279834"/>
          </a:xfrm>
        </p:spPr>
        <p:txBody>
          <a:bodyPr/>
          <a:lstStyle/>
          <a:p>
            <a:r>
              <a:rPr lang="en-US" dirty="0"/>
              <a:t>BCB503 Geospatial Workshop</a:t>
            </a:r>
          </a:p>
        </p:txBody>
      </p:sp>
      <p:sp>
        <p:nvSpPr>
          <p:cNvPr id="8" name="TextBox 7">
            <a:extLst>
              <a:ext uri="{FF2B5EF4-FFF2-40B4-BE49-F238E27FC236}">
                <a16:creationId xmlns:a16="http://schemas.microsoft.com/office/drawing/2014/main" id="{78949F05-B14F-8F46-ADB4-BC94B933998C}"/>
              </a:ext>
            </a:extLst>
          </p:cNvPr>
          <p:cNvSpPr txBox="1"/>
          <p:nvPr/>
        </p:nvSpPr>
        <p:spPr>
          <a:xfrm>
            <a:off x="6045201" y="447102"/>
            <a:ext cx="1609736" cy="523220"/>
          </a:xfrm>
          <a:prstGeom prst="rect">
            <a:avLst/>
          </a:prstGeom>
        </p:spPr>
        <p:txBody>
          <a:bodyPr wrap="none" rtlCol="0">
            <a:spAutoFit/>
          </a:bodyPr>
          <a:lstStyle/>
          <a:p>
            <a:r>
              <a:rPr lang="en-US" dirty="0">
                <a:hlinkClick r:id="rId3"/>
              </a:rPr>
              <a:t>erichs@uidaho.edu</a:t>
            </a:r>
            <a:endParaRPr lang="en-US" dirty="0"/>
          </a:p>
          <a:p>
            <a:r>
              <a:rPr lang="en-US" dirty="0"/>
              <a:t>208.310.2140</a:t>
            </a:r>
          </a:p>
        </p:txBody>
      </p:sp>
    </p:spTree>
    <p:extLst>
      <p:ext uri="{BB962C8B-B14F-4D97-AF65-F5344CB8AC3E}">
        <p14:creationId xmlns:p14="http://schemas.microsoft.com/office/powerpoint/2010/main" val="3007142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Coordinate Reference Systems</a:t>
            </a:r>
          </a:p>
        </p:txBody>
      </p:sp>
      <p:sp>
        <p:nvSpPr>
          <p:cNvPr id="7" name="Text Placeholder 2">
            <a:extLst>
              <a:ext uri="{FF2B5EF4-FFF2-40B4-BE49-F238E27FC236}">
                <a16:creationId xmlns:a16="http://schemas.microsoft.com/office/drawing/2014/main" id="{43265DD6-B627-7242-B878-C522E951F70C}"/>
              </a:ext>
            </a:extLst>
          </p:cNvPr>
          <p:cNvSpPr>
            <a:spLocks noGrp="1"/>
          </p:cNvSpPr>
          <p:nvPr>
            <p:ph type="body" sz="quarter" idx="10"/>
          </p:nvPr>
        </p:nvSpPr>
        <p:spPr>
          <a:xfrm>
            <a:off x="337760" y="292626"/>
            <a:ext cx="4234240" cy="279834"/>
          </a:xfrm>
        </p:spPr>
        <p:txBody>
          <a:bodyPr/>
          <a:lstStyle/>
          <a:p>
            <a:r>
              <a:rPr lang="en-US" dirty="0"/>
              <a:t>3. Intro to Geospatial Concepts - CRS</a:t>
            </a:r>
          </a:p>
        </p:txBody>
      </p:sp>
      <p:sp>
        <p:nvSpPr>
          <p:cNvPr id="8" name="Text Box 2">
            <a:extLst>
              <a:ext uri="{FF2B5EF4-FFF2-40B4-BE49-F238E27FC236}">
                <a16:creationId xmlns:a16="http://schemas.microsoft.com/office/drawing/2014/main" id="{67F99D5C-80CB-1A4B-BB5F-BABB1E97CF23}"/>
              </a:ext>
            </a:extLst>
          </p:cNvPr>
          <p:cNvSpPr txBox="1">
            <a:spLocks noChangeArrowheads="1"/>
          </p:cNvSpPr>
          <p:nvPr/>
        </p:nvSpPr>
        <p:spPr bwMode="auto">
          <a:xfrm>
            <a:off x="337760" y="1264381"/>
            <a:ext cx="3918216" cy="2569934"/>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b="1" dirty="0">
                <a:solidFill>
                  <a:srgbClr val="6E6E6E"/>
                </a:solidFill>
                <a:latin typeface="Arial" pitchFamily="-106" charset="0"/>
                <a:cs typeface="Helvetica"/>
              </a:rPr>
              <a:t>Map Projections: </a:t>
            </a:r>
            <a:r>
              <a:rPr lang="en-US" dirty="0">
                <a:solidFill>
                  <a:srgbClr val="6E6E6E"/>
                </a:solidFill>
                <a:latin typeface="Arial" pitchFamily="-106" charset="0"/>
                <a:cs typeface="Helvetica"/>
              </a:rPr>
              <a:t>to convert geodetic positions of a portion of the earth’s surface to plane rectangular coordinates, points are projected mathematically from the ellipsoid to some imaginary developable surface - plane that can be rolled out flat</a:t>
            </a:r>
          </a:p>
          <a:p>
            <a:pPr>
              <a:spcBef>
                <a:spcPct val="50000"/>
              </a:spcBef>
            </a:pPr>
            <a:r>
              <a:rPr lang="en-US" b="1" dirty="0">
                <a:solidFill>
                  <a:srgbClr val="6E6E6E"/>
                </a:solidFill>
                <a:latin typeface="Arial" pitchFamily="-106" charset="0"/>
                <a:cs typeface="Helvetica"/>
              </a:rPr>
              <a:t>Coordinate Reference Systems: </a:t>
            </a:r>
            <a:r>
              <a:rPr lang="en-US" dirty="0">
                <a:solidFill>
                  <a:srgbClr val="6E6E6E"/>
                </a:solidFill>
                <a:latin typeface="Arial" pitchFamily="-106" charset="0"/>
                <a:cs typeface="Helvetica"/>
              </a:rPr>
              <a:t>quantitative coordinate systems - based on mathematical projection models, often a cartesian coordinate system (i.e. x, y axes) representing relative positions within a particular map projection</a:t>
            </a:r>
          </a:p>
        </p:txBody>
      </p:sp>
      <p:pic>
        <p:nvPicPr>
          <p:cNvPr id="9" name="Picture 6" descr="http://www.rodsbot.com/images_maps_cache/222-map-assoc.jpg">
            <a:extLst>
              <a:ext uri="{FF2B5EF4-FFF2-40B4-BE49-F238E27FC236}">
                <a16:creationId xmlns:a16="http://schemas.microsoft.com/office/drawing/2014/main" id="{8096C3E5-A230-F94F-9DD6-968680E26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536" y="1319715"/>
            <a:ext cx="3017519" cy="25146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19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Coordinate Reference Systems</a:t>
            </a:r>
          </a:p>
        </p:txBody>
      </p:sp>
      <p:sp>
        <p:nvSpPr>
          <p:cNvPr id="7" name="Text Placeholder 2">
            <a:extLst>
              <a:ext uri="{FF2B5EF4-FFF2-40B4-BE49-F238E27FC236}">
                <a16:creationId xmlns:a16="http://schemas.microsoft.com/office/drawing/2014/main" id="{43265DD6-B627-7242-B878-C522E951F70C}"/>
              </a:ext>
            </a:extLst>
          </p:cNvPr>
          <p:cNvSpPr>
            <a:spLocks noGrp="1"/>
          </p:cNvSpPr>
          <p:nvPr>
            <p:ph type="body" sz="quarter" idx="10"/>
          </p:nvPr>
        </p:nvSpPr>
        <p:spPr>
          <a:xfrm>
            <a:off x="337760" y="292626"/>
            <a:ext cx="4234240" cy="279834"/>
          </a:xfrm>
        </p:spPr>
        <p:txBody>
          <a:bodyPr/>
          <a:lstStyle/>
          <a:p>
            <a:r>
              <a:rPr lang="en-US" dirty="0"/>
              <a:t>3. Intro to Geospatial Concepts - CRS</a:t>
            </a:r>
          </a:p>
        </p:txBody>
      </p:sp>
      <p:sp>
        <p:nvSpPr>
          <p:cNvPr id="8" name="Text Box 2">
            <a:extLst>
              <a:ext uri="{FF2B5EF4-FFF2-40B4-BE49-F238E27FC236}">
                <a16:creationId xmlns:a16="http://schemas.microsoft.com/office/drawing/2014/main" id="{67F99D5C-80CB-1A4B-BB5F-BABB1E97CF23}"/>
              </a:ext>
            </a:extLst>
          </p:cNvPr>
          <p:cNvSpPr txBox="1">
            <a:spLocks noChangeArrowheads="1"/>
          </p:cNvSpPr>
          <p:nvPr/>
        </p:nvSpPr>
        <p:spPr bwMode="auto">
          <a:xfrm>
            <a:off x="337760" y="1264381"/>
            <a:ext cx="3918216" cy="2569934"/>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b="1" dirty="0">
                <a:solidFill>
                  <a:srgbClr val="6E6E6E"/>
                </a:solidFill>
                <a:latin typeface="Arial" pitchFamily="-106" charset="0"/>
                <a:cs typeface="Helvetica"/>
              </a:rPr>
              <a:t>Map Projections: </a:t>
            </a:r>
            <a:r>
              <a:rPr lang="en-US" dirty="0">
                <a:solidFill>
                  <a:srgbClr val="6E6E6E"/>
                </a:solidFill>
                <a:latin typeface="Arial" pitchFamily="-106" charset="0"/>
                <a:cs typeface="Helvetica"/>
              </a:rPr>
              <a:t>to convert geodetic positions of a portion of the earth’s surface to plane rectangular coordinates, points are projected mathematically from the ellipsoid to some imaginary developable surface - plane that can be rolled out flat</a:t>
            </a:r>
          </a:p>
          <a:p>
            <a:pPr>
              <a:spcBef>
                <a:spcPct val="50000"/>
              </a:spcBef>
            </a:pPr>
            <a:r>
              <a:rPr lang="en-US" b="1" dirty="0">
                <a:solidFill>
                  <a:srgbClr val="6E6E6E"/>
                </a:solidFill>
                <a:latin typeface="Arial" pitchFamily="-106" charset="0"/>
                <a:cs typeface="Helvetica"/>
              </a:rPr>
              <a:t>Coordinate Reference Systems: </a:t>
            </a:r>
            <a:r>
              <a:rPr lang="en-US" dirty="0">
                <a:solidFill>
                  <a:srgbClr val="6E6E6E"/>
                </a:solidFill>
                <a:latin typeface="Arial" pitchFamily="-106" charset="0"/>
                <a:cs typeface="Helvetica"/>
              </a:rPr>
              <a:t>quantitative coordinate systems - based on mathematical projection models, often a cartesian coordinate system (i.e. x, y axes) representing relative positions within a particular map projection</a:t>
            </a:r>
          </a:p>
        </p:txBody>
      </p:sp>
      <p:pic>
        <p:nvPicPr>
          <p:cNvPr id="6" name="Picture 2" descr="http://image.slidesharecdn.com/projectionsandcoordinatesystem-150316020116-conversion-gate01/95/projections-and-coordinate-system-27-638.jpg?cb=1426593529">
            <a:extLst>
              <a:ext uri="{FF2B5EF4-FFF2-40B4-BE49-F238E27FC236}">
                <a16:creationId xmlns:a16="http://schemas.microsoft.com/office/drawing/2014/main" id="{BE7DE059-C34B-474E-8043-B95DF4DF7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527" y="1156755"/>
            <a:ext cx="3662340" cy="282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75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Coordinate Reference Systems</a:t>
            </a:r>
          </a:p>
        </p:txBody>
      </p:sp>
      <p:sp>
        <p:nvSpPr>
          <p:cNvPr id="7" name="Text Placeholder 2">
            <a:extLst>
              <a:ext uri="{FF2B5EF4-FFF2-40B4-BE49-F238E27FC236}">
                <a16:creationId xmlns:a16="http://schemas.microsoft.com/office/drawing/2014/main" id="{43265DD6-B627-7242-B878-C522E951F70C}"/>
              </a:ext>
            </a:extLst>
          </p:cNvPr>
          <p:cNvSpPr>
            <a:spLocks noGrp="1"/>
          </p:cNvSpPr>
          <p:nvPr>
            <p:ph type="body" sz="quarter" idx="10"/>
          </p:nvPr>
        </p:nvSpPr>
        <p:spPr>
          <a:xfrm>
            <a:off x="337760" y="292626"/>
            <a:ext cx="4234240" cy="279834"/>
          </a:xfrm>
        </p:spPr>
        <p:txBody>
          <a:bodyPr/>
          <a:lstStyle/>
          <a:p>
            <a:r>
              <a:rPr lang="en-US" dirty="0"/>
              <a:t>3. Intro to Geospatial Concepts - CRS</a:t>
            </a:r>
          </a:p>
        </p:txBody>
      </p:sp>
      <p:sp>
        <p:nvSpPr>
          <p:cNvPr id="3" name="Rectangle 2">
            <a:extLst>
              <a:ext uri="{FF2B5EF4-FFF2-40B4-BE49-F238E27FC236}">
                <a16:creationId xmlns:a16="http://schemas.microsoft.com/office/drawing/2014/main" id="{5163FADC-4B6D-404C-8F73-7EF7D30C4C09}"/>
              </a:ext>
            </a:extLst>
          </p:cNvPr>
          <p:cNvSpPr/>
          <p:nvPr/>
        </p:nvSpPr>
        <p:spPr>
          <a:xfrm>
            <a:off x="1032933" y="1134107"/>
            <a:ext cx="7078133" cy="3108543"/>
          </a:xfrm>
          <a:prstGeom prst="rect">
            <a:avLst/>
          </a:prstGeom>
        </p:spPr>
        <p:txBody>
          <a:bodyPr wrap="square">
            <a:spAutoFit/>
          </a:bodyPr>
          <a:lstStyle/>
          <a:p>
            <a:r>
              <a:rPr lang="en-US" dirty="0">
                <a:solidFill>
                  <a:srgbClr val="337AB7"/>
                </a:solidFill>
                <a:latin typeface="Helvetica Neue" panose="02000503000000020004" pitchFamily="2" charset="0"/>
                <a:hlinkClick r:id="rId2"/>
              </a:rPr>
              <a:t>PROJ</a:t>
            </a:r>
            <a:r>
              <a:rPr lang="en-US" dirty="0">
                <a:solidFill>
                  <a:srgbClr val="333333"/>
                </a:solidFill>
                <a:latin typeface="Helvetica Neue" panose="02000503000000020004" pitchFamily="2" charset="0"/>
              </a:rPr>
              <a:t> is an open-source library for storing, representing and transforming CRS information. PROJ.5 has been recently released, but PROJ.4 was in use for 25 years so you will still mostly see PROJ referred to as PROJ.4. PROJ represents CRS information as a text string of key-value pairs, which makes it easy to </a:t>
            </a:r>
            <a:r>
              <a:rPr lang="en-US" dirty="0" err="1">
                <a:solidFill>
                  <a:srgbClr val="333333"/>
                </a:solidFill>
                <a:latin typeface="Helvetica Neue" panose="02000503000000020004" pitchFamily="2" charset="0"/>
              </a:rPr>
              <a:t>customise</a:t>
            </a:r>
            <a:r>
              <a:rPr lang="en-US" dirty="0">
                <a:solidFill>
                  <a:srgbClr val="333333"/>
                </a:solidFill>
                <a:latin typeface="Helvetica Neue" panose="02000503000000020004" pitchFamily="2" charset="0"/>
              </a:rPr>
              <a:t> (and with a little practice, easy to read and interpret).</a:t>
            </a:r>
          </a:p>
          <a:p>
            <a:endParaRPr lang="en-US" dirty="0">
              <a:solidFill>
                <a:srgbClr val="333333"/>
              </a:solidFill>
              <a:latin typeface="Helvetica Neue" panose="02000503000000020004" pitchFamily="2" charset="0"/>
            </a:endParaRPr>
          </a:p>
          <a:p>
            <a:r>
              <a:rPr lang="en-US" dirty="0">
                <a:solidFill>
                  <a:srgbClr val="333333"/>
                </a:solidFill>
                <a:latin typeface="Helvetica Neue" panose="02000503000000020004" pitchFamily="2" charset="0"/>
              </a:rPr>
              <a:t>A PROJ4 string includes the following information:</a:t>
            </a:r>
          </a:p>
          <a:p>
            <a:endParaRPr lang="en-US" dirty="0">
              <a:solidFill>
                <a:srgbClr val="333333"/>
              </a:solidFill>
              <a:latin typeface="Helvetica Neue" panose="02000503000000020004" pitchFamily="2" charset="0"/>
            </a:endParaRPr>
          </a:p>
          <a:p>
            <a:pPr>
              <a:buFont typeface="Arial" panose="020B0604020202020204" pitchFamily="34" charset="0"/>
              <a:buChar char="•"/>
            </a:pPr>
            <a:r>
              <a:rPr lang="en-US" b="1" dirty="0" err="1">
                <a:solidFill>
                  <a:srgbClr val="333333"/>
                </a:solidFill>
                <a:latin typeface="Helvetica Neue" panose="02000503000000020004" pitchFamily="2" charset="0"/>
              </a:rPr>
              <a:t>proj</a:t>
            </a:r>
            <a:r>
              <a:rPr lang="en-US" b="1" dirty="0">
                <a:solidFill>
                  <a:srgbClr val="333333"/>
                </a:solidFill>
                <a:latin typeface="Helvetica Neue" panose="02000503000000020004" pitchFamily="2" charset="0"/>
              </a:rPr>
              <a:t>=:</a:t>
            </a:r>
            <a:r>
              <a:rPr lang="en-US" dirty="0">
                <a:solidFill>
                  <a:srgbClr val="333333"/>
                </a:solidFill>
                <a:latin typeface="Helvetica Neue" panose="02000503000000020004" pitchFamily="2" charset="0"/>
              </a:rPr>
              <a:t> the projection of the data</a:t>
            </a:r>
          </a:p>
          <a:p>
            <a:pPr>
              <a:buFont typeface="Arial" panose="020B0604020202020204" pitchFamily="34" charset="0"/>
              <a:buChar char="•"/>
            </a:pPr>
            <a:r>
              <a:rPr lang="en-US" b="1" dirty="0">
                <a:solidFill>
                  <a:srgbClr val="333333"/>
                </a:solidFill>
                <a:latin typeface="Helvetica Neue" panose="02000503000000020004" pitchFamily="2" charset="0"/>
              </a:rPr>
              <a:t>zone=:</a:t>
            </a:r>
            <a:r>
              <a:rPr lang="en-US" dirty="0">
                <a:solidFill>
                  <a:srgbClr val="333333"/>
                </a:solidFill>
                <a:latin typeface="Helvetica Neue" panose="02000503000000020004" pitchFamily="2" charset="0"/>
              </a:rPr>
              <a:t> the zone of the data (this is specific to the UTM projection)</a:t>
            </a:r>
          </a:p>
          <a:p>
            <a:pPr>
              <a:buFont typeface="Arial" panose="020B0604020202020204" pitchFamily="34" charset="0"/>
              <a:buChar char="•"/>
            </a:pPr>
            <a:r>
              <a:rPr lang="en-US" b="1" dirty="0">
                <a:solidFill>
                  <a:srgbClr val="333333"/>
                </a:solidFill>
                <a:latin typeface="Helvetica Neue" panose="02000503000000020004" pitchFamily="2" charset="0"/>
              </a:rPr>
              <a:t>datum=:</a:t>
            </a:r>
            <a:r>
              <a:rPr lang="en-US" dirty="0">
                <a:solidFill>
                  <a:srgbClr val="333333"/>
                </a:solidFill>
                <a:latin typeface="Helvetica Neue" panose="02000503000000020004" pitchFamily="2" charset="0"/>
              </a:rPr>
              <a:t> the datum use</a:t>
            </a:r>
          </a:p>
          <a:p>
            <a:pPr>
              <a:buFont typeface="Arial" panose="020B0604020202020204" pitchFamily="34" charset="0"/>
              <a:buChar char="•"/>
            </a:pPr>
            <a:r>
              <a:rPr lang="en-US" b="1" dirty="0">
                <a:solidFill>
                  <a:srgbClr val="333333"/>
                </a:solidFill>
                <a:latin typeface="Helvetica Neue" panose="02000503000000020004" pitchFamily="2" charset="0"/>
              </a:rPr>
              <a:t>units=:</a:t>
            </a:r>
            <a:r>
              <a:rPr lang="en-US" dirty="0">
                <a:solidFill>
                  <a:srgbClr val="333333"/>
                </a:solidFill>
                <a:latin typeface="Helvetica Neue" panose="02000503000000020004" pitchFamily="2" charset="0"/>
              </a:rPr>
              <a:t> the units for the coordinates of the data</a:t>
            </a:r>
          </a:p>
          <a:p>
            <a:pPr>
              <a:buFont typeface="Arial" panose="020B0604020202020204" pitchFamily="34" charset="0"/>
              <a:buChar char="•"/>
            </a:pPr>
            <a:r>
              <a:rPr lang="en-US" b="1" dirty="0" err="1">
                <a:solidFill>
                  <a:srgbClr val="333333"/>
                </a:solidFill>
                <a:latin typeface="Helvetica Neue" panose="02000503000000020004" pitchFamily="2" charset="0"/>
              </a:rPr>
              <a:t>ellps</a:t>
            </a:r>
            <a:r>
              <a:rPr lang="en-US" b="1" dirty="0">
                <a:solidFill>
                  <a:srgbClr val="333333"/>
                </a:solidFill>
                <a:latin typeface="Helvetica Neue" panose="02000503000000020004" pitchFamily="2" charset="0"/>
              </a:rPr>
              <a:t>=:</a:t>
            </a:r>
            <a:r>
              <a:rPr lang="en-US" dirty="0">
                <a:solidFill>
                  <a:srgbClr val="333333"/>
                </a:solidFill>
                <a:latin typeface="Helvetica Neue" panose="02000503000000020004" pitchFamily="2" charset="0"/>
              </a:rPr>
              <a:t> the ellipsoid (how the earth’s roundness is calculated) for the data</a:t>
            </a:r>
          </a:p>
          <a:p>
            <a:r>
              <a:rPr lang="en-US" dirty="0">
                <a:solidFill>
                  <a:srgbClr val="333333"/>
                </a:solidFill>
                <a:latin typeface="Helvetica Neue" panose="02000503000000020004" pitchFamily="2" charset="0"/>
              </a:rPr>
              <a:t>Note that the zone is unique to the UTM projection. Not all CRSs will have a zone.</a:t>
            </a:r>
            <a:endParaRPr lang="en-US" b="0" i="0" u="none" strike="noStrike" dirty="0">
              <a:solidFill>
                <a:srgbClr val="333333"/>
              </a:solidFill>
              <a:effectLst/>
              <a:latin typeface="Helvetica Neue" panose="02000503000000020004" pitchFamily="2" charset="0"/>
            </a:endParaRPr>
          </a:p>
        </p:txBody>
      </p:sp>
    </p:spTree>
    <p:extLst>
      <p:ext uri="{BB962C8B-B14F-4D97-AF65-F5344CB8AC3E}">
        <p14:creationId xmlns:p14="http://schemas.microsoft.com/office/powerpoint/2010/main" val="1835527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Coordinate Reference Systems</a:t>
            </a:r>
          </a:p>
        </p:txBody>
      </p:sp>
      <p:sp>
        <p:nvSpPr>
          <p:cNvPr id="7" name="Text Placeholder 2">
            <a:extLst>
              <a:ext uri="{FF2B5EF4-FFF2-40B4-BE49-F238E27FC236}">
                <a16:creationId xmlns:a16="http://schemas.microsoft.com/office/drawing/2014/main" id="{43265DD6-B627-7242-B878-C522E951F70C}"/>
              </a:ext>
            </a:extLst>
          </p:cNvPr>
          <p:cNvSpPr>
            <a:spLocks noGrp="1"/>
          </p:cNvSpPr>
          <p:nvPr>
            <p:ph type="body" sz="quarter" idx="10"/>
          </p:nvPr>
        </p:nvSpPr>
        <p:spPr>
          <a:xfrm>
            <a:off x="337760" y="292626"/>
            <a:ext cx="4234240" cy="279834"/>
          </a:xfrm>
        </p:spPr>
        <p:txBody>
          <a:bodyPr/>
          <a:lstStyle/>
          <a:p>
            <a:r>
              <a:rPr lang="en-US" dirty="0"/>
              <a:t>3. Intro to Geospatial Concepts - CRS</a:t>
            </a:r>
          </a:p>
        </p:txBody>
      </p:sp>
      <p:pic>
        <p:nvPicPr>
          <p:cNvPr id="5" name="Picture 4" descr="A close up of text on a white background&#10;&#10;Description automatically generated">
            <a:extLst>
              <a:ext uri="{FF2B5EF4-FFF2-40B4-BE49-F238E27FC236}">
                <a16:creationId xmlns:a16="http://schemas.microsoft.com/office/drawing/2014/main" id="{3423A0E5-F333-C840-AA56-0FCC0997F8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8932" y="964186"/>
            <a:ext cx="4377597" cy="2948071"/>
          </a:xfrm>
          <a:prstGeom prst="rect">
            <a:avLst/>
          </a:prstGeom>
        </p:spPr>
      </p:pic>
      <p:sp>
        <p:nvSpPr>
          <p:cNvPr id="8" name="Text Box 2">
            <a:extLst>
              <a:ext uri="{FF2B5EF4-FFF2-40B4-BE49-F238E27FC236}">
                <a16:creationId xmlns:a16="http://schemas.microsoft.com/office/drawing/2014/main" id="{13879095-F072-EF4D-8C27-4CDD35521D8D}"/>
              </a:ext>
            </a:extLst>
          </p:cNvPr>
          <p:cNvSpPr txBox="1">
            <a:spLocks noChangeArrowheads="1"/>
          </p:cNvSpPr>
          <p:nvPr/>
        </p:nvSpPr>
        <p:spPr bwMode="auto">
          <a:xfrm>
            <a:off x="7119560" y="1343698"/>
            <a:ext cx="3918216" cy="307777"/>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b="1" dirty="0">
                <a:solidFill>
                  <a:srgbClr val="6E6E6E"/>
                </a:solidFill>
                <a:latin typeface="Arial" pitchFamily="-106" charset="0"/>
                <a:cs typeface="Helvetica"/>
              </a:rPr>
              <a:t>UTM Zones</a:t>
            </a:r>
            <a:endParaRPr lang="en-US" dirty="0">
              <a:solidFill>
                <a:srgbClr val="6E6E6E"/>
              </a:solidFill>
              <a:latin typeface="Arial" pitchFamily="-106" charset="0"/>
              <a:cs typeface="Helvetica"/>
            </a:endParaRPr>
          </a:p>
        </p:txBody>
      </p:sp>
      <p:sp>
        <p:nvSpPr>
          <p:cNvPr id="9" name="Rectangle 8">
            <a:extLst>
              <a:ext uri="{FF2B5EF4-FFF2-40B4-BE49-F238E27FC236}">
                <a16:creationId xmlns:a16="http://schemas.microsoft.com/office/drawing/2014/main" id="{78684C63-43E2-894E-B4EF-71D843FBAE6C}"/>
              </a:ext>
            </a:extLst>
          </p:cNvPr>
          <p:cNvSpPr/>
          <p:nvPr/>
        </p:nvSpPr>
        <p:spPr>
          <a:xfrm>
            <a:off x="762651" y="4048055"/>
            <a:ext cx="8517468" cy="307777"/>
          </a:xfrm>
          <a:prstGeom prst="rect">
            <a:avLst/>
          </a:prstGeom>
        </p:spPr>
        <p:txBody>
          <a:bodyPr wrap="square">
            <a:spAutoFit/>
          </a:bodyPr>
          <a:lstStyle/>
          <a:p>
            <a:r>
              <a:rPr lang="en-US" dirty="0">
                <a:solidFill>
                  <a:srgbClr val="3D90D9"/>
                </a:solidFill>
                <a:latin typeface="Menlo" panose="020B0609030804020204" pitchFamily="49" charset="0"/>
              </a:rPr>
              <a:t>+</a:t>
            </a:r>
            <a:r>
              <a:rPr lang="en-US" dirty="0" err="1">
                <a:solidFill>
                  <a:srgbClr val="3D90D9"/>
                </a:solidFill>
                <a:latin typeface="Menlo" panose="020B0609030804020204" pitchFamily="49" charset="0"/>
              </a:rPr>
              <a:t>proj</a:t>
            </a:r>
            <a:r>
              <a:rPr lang="en-US" dirty="0">
                <a:solidFill>
                  <a:srgbClr val="3D90D9"/>
                </a:solidFill>
                <a:latin typeface="Menlo" panose="020B0609030804020204" pitchFamily="49" charset="0"/>
              </a:rPr>
              <a:t>=</a:t>
            </a:r>
            <a:r>
              <a:rPr lang="en-US" dirty="0" err="1">
                <a:solidFill>
                  <a:srgbClr val="3D90D9"/>
                </a:solidFill>
                <a:latin typeface="Menlo" panose="020B0609030804020204" pitchFamily="49" charset="0"/>
              </a:rPr>
              <a:t>utm</a:t>
            </a:r>
            <a:r>
              <a:rPr lang="en-US" dirty="0">
                <a:solidFill>
                  <a:srgbClr val="3D90D9"/>
                </a:solidFill>
                <a:latin typeface="Menlo" panose="020B0609030804020204" pitchFamily="49" charset="0"/>
              </a:rPr>
              <a:t> +zone=18 +datum=WGS84 +units=m +</a:t>
            </a:r>
            <a:r>
              <a:rPr lang="en-US" dirty="0" err="1">
                <a:solidFill>
                  <a:srgbClr val="3D90D9"/>
                </a:solidFill>
                <a:latin typeface="Menlo" panose="020B0609030804020204" pitchFamily="49" charset="0"/>
              </a:rPr>
              <a:t>no_defs</a:t>
            </a:r>
            <a:r>
              <a:rPr lang="en-US" dirty="0">
                <a:solidFill>
                  <a:srgbClr val="3D90D9"/>
                </a:solidFill>
                <a:latin typeface="Menlo" panose="020B0609030804020204" pitchFamily="49" charset="0"/>
              </a:rPr>
              <a:t> +</a:t>
            </a:r>
            <a:r>
              <a:rPr lang="en-US" dirty="0" err="1">
                <a:solidFill>
                  <a:srgbClr val="3D90D9"/>
                </a:solidFill>
                <a:latin typeface="Menlo" panose="020B0609030804020204" pitchFamily="49" charset="0"/>
              </a:rPr>
              <a:t>ellps</a:t>
            </a:r>
            <a:r>
              <a:rPr lang="en-US" dirty="0">
                <a:solidFill>
                  <a:srgbClr val="3D90D9"/>
                </a:solidFill>
                <a:latin typeface="Menlo" panose="020B0609030804020204" pitchFamily="49" charset="0"/>
              </a:rPr>
              <a:t>=WGS84 +towgs84=0,0,0</a:t>
            </a:r>
            <a:endParaRPr lang="en-US" dirty="0"/>
          </a:p>
        </p:txBody>
      </p:sp>
    </p:spTree>
    <p:extLst>
      <p:ext uri="{BB962C8B-B14F-4D97-AF65-F5344CB8AC3E}">
        <p14:creationId xmlns:p14="http://schemas.microsoft.com/office/powerpoint/2010/main" val="6204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Coordinate Reference Systems</a:t>
            </a:r>
          </a:p>
        </p:txBody>
      </p:sp>
      <p:sp>
        <p:nvSpPr>
          <p:cNvPr id="7" name="Text Placeholder 2">
            <a:extLst>
              <a:ext uri="{FF2B5EF4-FFF2-40B4-BE49-F238E27FC236}">
                <a16:creationId xmlns:a16="http://schemas.microsoft.com/office/drawing/2014/main" id="{43265DD6-B627-7242-B878-C522E951F70C}"/>
              </a:ext>
            </a:extLst>
          </p:cNvPr>
          <p:cNvSpPr>
            <a:spLocks noGrp="1"/>
          </p:cNvSpPr>
          <p:nvPr>
            <p:ph type="body" sz="quarter" idx="10"/>
          </p:nvPr>
        </p:nvSpPr>
        <p:spPr>
          <a:xfrm>
            <a:off x="337760" y="292626"/>
            <a:ext cx="4234240" cy="279834"/>
          </a:xfrm>
        </p:spPr>
        <p:txBody>
          <a:bodyPr/>
          <a:lstStyle/>
          <a:p>
            <a:r>
              <a:rPr lang="en-US" dirty="0"/>
              <a:t>3. Intro to Geospatial Concepts - CRS</a:t>
            </a:r>
          </a:p>
        </p:txBody>
      </p:sp>
      <p:sp>
        <p:nvSpPr>
          <p:cNvPr id="3" name="Rectangle 2">
            <a:extLst>
              <a:ext uri="{FF2B5EF4-FFF2-40B4-BE49-F238E27FC236}">
                <a16:creationId xmlns:a16="http://schemas.microsoft.com/office/drawing/2014/main" id="{57F02802-8081-D248-9C2E-206B2740AB77}"/>
              </a:ext>
            </a:extLst>
          </p:cNvPr>
          <p:cNvSpPr/>
          <p:nvPr/>
        </p:nvSpPr>
        <p:spPr>
          <a:xfrm>
            <a:off x="186917" y="1404206"/>
            <a:ext cx="8517468" cy="307777"/>
          </a:xfrm>
          <a:prstGeom prst="rect">
            <a:avLst/>
          </a:prstGeom>
        </p:spPr>
        <p:txBody>
          <a:bodyPr wrap="square">
            <a:spAutoFit/>
          </a:bodyPr>
          <a:lstStyle/>
          <a:p>
            <a:r>
              <a:rPr lang="en-US" dirty="0">
                <a:solidFill>
                  <a:srgbClr val="3D90D9"/>
                </a:solidFill>
                <a:latin typeface="Menlo" panose="020B0609030804020204" pitchFamily="49" charset="0"/>
              </a:rPr>
              <a:t>+</a:t>
            </a:r>
            <a:r>
              <a:rPr lang="en-US" dirty="0" err="1">
                <a:solidFill>
                  <a:srgbClr val="3D90D9"/>
                </a:solidFill>
                <a:latin typeface="Menlo" panose="020B0609030804020204" pitchFamily="49" charset="0"/>
              </a:rPr>
              <a:t>proj</a:t>
            </a:r>
            <a:r>
              <a:rPr lang="en-US" dirty="0">
                <a:solidFill>
                  <a:srgbClr val="3D90D9"/>
                </a:solidFill>
                <a:latin typeface="Menlo" panose="020B0609030804020204" pitchFamily="49" charset="0"/>
              </a:rPr>
              <a:t>=</a:t>
            </a:r>
            <a:r>
              <a:rPr lang="en-US" dirty="0" err="1">
                <a:solidFill>
                  <a:srgbClr val="3D90D9"/>
                </a:solidFill>
                <a:latin typeface="Menlo" panose="020B0609030804020204" pitchFamily="49" charset="0"/>
              </a:rPr>
              <a:t>utm</a:t>
            </a:r>
            <a:r>
              <a:rPr lang="en-US" dirty="0">
                <a:solidFill>
                  <a:srgbClr val="3D90D9"/>
                </a:solidFill>
                <a:latin typeface="Menlo" panose="020B0609030804020204" pitchFamily="49" charset="0"/>
              </a:rPr>
              <a:t> +zone=18 +datum=WGS84 +units=m +</a:t>
            </a:r>
            <a:r>
              <a:rPr lang="en-US" dirty="0" err="1">
                <a:solidFill>
                  <a:srgbClr val="3D90D9"/>
                </a:solidFill>
                <a:latin typeface="Menlo" panose="020B0609030804020204" pitchFamily="49" charset="0"/>
              </a:rPr>
              <a:t>no_defs</a:t>
            </a:r>
            <a:r>
              <a:rPr lang="en-US" dirty="0">
                <a:solidFill>
                  <a:srgbClr val="3D90D9"/>
                </a:solidFill>
                <a:latin typeface="Menlo" panose="020B0609030804020204" pitchFamily="49" charset="0"/>
              </a:rPr>
              <a:t> +</a:t>
            </a:r>
            <a:r>
              <a:rPr lang="en-US" dirty="0" err="1">
                <a:solidFill>
                  <a:srgbClr val="3D90D9"/>
                </a:solidFill>
                <a:latin typeface="Menlo" panose="020B0609030804020204" pitchFamily="49" charset="0"/>
              </a:rPr>
              <a:t>ellps</a:t>
            </a:r>
            <a:r>
              <a:rPr lang="en-US" dirty="0">
                <a:solidFill>
                  <a:srgbClr val="3D90D9"/>
                </a:solidFill>
                <a:latin typeface="Menlo" panose="020B0609030804020204" pitchFamily="49" charset="0"/>
              </a:rPr>
              <a:t>=WGS84 +towgs84=0,0,0</a:t>
            </a:r>
            <a:endParaRPr lang="en-US" dirty="0"/>
          </a:p>
        </p:txBody>
      </p:sp>
    </p:spTree>
    <p:extLst>
      <p:ext uri="{BB962C8B-B14F-4D97-AF65-F5344CB8AC3E}">
        <p14:creationId xmlns:p14="http://schemas.microsoft.com/office/powerpoint/2010/main" val="1135330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Coordinate Reference Systems</a:t>
            </a:r>
          </a:p>
        </p:txBody>
      </p:sp>
      <p:sp>
        <p:nvSpPr>
          <p:cNvPr id="7" name="Text Placeholder 2">
            <a:extLst>
              <a:ext uri="{FF2B5EF4-FFF2-40B4-BE49-F238E27FC236}">
                <a16:creationId xmlns:a16="http://schemas.microsoft.com/office/drawing/2014/main" id="{43265DD6-B627-7242-B878-C522E951F70C}"/>
              </a:ext>
            </a:extLst>
          </p:cNvPr>
          <p:cNvSpPr>
            <a:spLocks noGrp="1"/>
          </p:cNvSpPr>
          <p:nvPr>
            <p:ph type="body" sz="quarter" idx="10"/>
          </p:nvPr>
        </p:nvSpPr>
        <p:spPr>
          <a:xfrm>
            <a:off x="337760" y="292626"/>
            <a:ext cx="4234240" cy="279834"/>
          </a:xfrm>
        </p:spPr>
        <p:txBody>
          <a:bodyPr/>
          <a:lstStyle/>
          <a:p>
            <a:r>
              <a:rPr lang="en-US" dirty="0"/>
              <a:t>3. Intro to Geospatial Concepts - CRS</a:t>
            </a:r>
          </a:p>
        </p:txBody>
      </p:sp>
      <p:sp>
        <p:nvSpPr>
          <p:cNvPr id="4" name="Rectangle 3">
            <a:extLst>
              <a:ext uri="{FF2B5EF4-FFF2-40B4-BE49-F238E27FC236}">
                <a16:creationId xmlns:a16="http://schemas.microsoft.com/office/drawing/2014/main" id="{25FFEFCA-CAD6-5A48-BFE5-CA90642D1680}"/>
              </a:ext>
            </a:extLst>
          </p:cNvPr>
          <p:cNvSpPr/>
          <p:nvPr/>
        </p:nvSpPr>
        <p:spPr>
          <a:xfrm>
            <a:off x="819771" y="1264381"/>
            <a:ext cx="3954360" cy="3022174"/>
          </a:xfrm>
          <a:prstGeom prst="rect">
            <a:avLst/>
          </a:prstGeom>
        </p:spPr>
        <p:txBody>
          <a:bodyPr wrap="square">
            <a:spAutoFit/>
          </a:bodyPr>
          <a:lstStyle/>
          <a:p>
            <a:pPr marL="285750" indent="-285750" defTabSz="342900">
              <a:lnSpc>
                <a:spcPts val="2160"/>
              </a:lnSpc>
              <a:spcAft>
                <a:spcPts val="900"/>
              </a:spcAft>
              <a:buClr>
                <a:srgbClr val="A27E55"/>
              </a:buClr>
              <a:buFont typeface="Wingdings" pitchFamily="2" charset="2"/>
              <a:buChar char="§"/>
            </a:pPr>
            <a:r>
              <a:rPr lang="en-US" sz="1800" dirty="0">
                <a:solidFill>
                  <a:srgbClr val="6E6E6E"/>
                </a:solidFill>
                <a:latin typeface="Helvetica"/>
              </a:rPr>
              <a:t>GDAL is a set of software tools that translate between almost any geospatial format in common use today (and some not so common ones). </a:t>
            </a:r>
          </a:p>
          <a:p>
            <a:pPr marL="285750" indent="-285750" defTabSz="342900">
              <a:lnSpc>
                <a:spcPts val="2160"/>
              </a:lnSpc>
              <a:spcAft>
                <a:spcPts val="900"/>
              </a:spcAft>
              <a:buClr>
                <a:srgbClr val="A27E55"/>
              </a:buClr>
              <a:buFont typeface="Wingdings" pitchFamily="2" charset="2"/>
              <a:buChar char="§"/>
            </a:pPr>
            <a:r>
              <a:rPr lang="en-US" sz="1800" dirty="0">
                <a:solidFill>
                  <a:srgbClr val="6E6E6E"/>
                </a:solidFill>
                <a:latin typeface="Helvetica"/>
              </a:rPr>
              <a:t>GDAL also contains tools for editing and manipulating both raster and vector files, including </a:t>
            </a:r>
            <a:r>
              <a:rPr lang="en-US" sz="1800" dirty="0" err="1">
                <a:solidFill>
                  <a:srgbClr val="6E6E6E"/>
                </a:solidFill>
                <a:latin typeface="Helvetica"/>
              </a:rPr>
              <a:t>reprojecting</a:t>
            </a:r>
            <a:r>
              <a:rPr lang="en-US" sz="1800" dirty="0">
                <a:solidFill>
                  <a:srgbClr val="6E6E6E"/>
                </a:solidFill>
                <a:latin typeface="Helvetica"/>
              </a:rPr>
              <a:t> data to different CRSs. </a:t>
            </a:r>
          </a:p>
        </p:txBody>
      </p:sp>
      <p:pic>
        <p:nvPicPr>
          <p:cNvPr id="6" name="Picture 5" descr="A picture containing drawing&#10;&#10;Description automatically generated">
            <a:extLst>
              <a:ext uri="{FF2B5EF4-FFF2-40B4-BE49-F238E27FC236}">
                <a16:creationId xmlns:a16="http://schemas.microsoft.com/office/drawing/2014/main" id="{C7D7F233-52E9-2945-B09A-F9858BCF2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7191" y="1213368"/>
            <a:ext cx="1841500" cy="1562100"/>
          </a:xfrm>
          <a:prstGeom prst="rect">
            <a:avLst/>
          </a:prstGeom>
        </p:spPr>
      </p:pic>
      <p:sp>
        <p:nvSpPr>
          <p:cNvPr id="8" name="TextBox 7">
            <a:extLst>
              <a:ext uri="{FF2B5EF4-FFF2-40B4-BE49-F238E27FC236}">
                <a16:creationId xmlns:a16="http://schemas.microsoft.com/office/drawing/2014/main" id="{E46B51D2-EB4F-534F-B95D-5646DACEA912}"/>
              </a:ext>
            </a:extLst>
          </p:cNvPr>
          <p:cNvSpPr txBox="1"/>
          <p:nvPr/>
        </p:nvSpPr>
        <p:spPr>
          <a:xfrm>
            <a:off x="6497052" y="2775468"/>
            <a:ext cx="1264898" cy="738664"/>
          </a:xfrm>
          <a:prstGeom prst="rect">
            <a:avLst/>
          </a:prstGeom>
        </p:spPr>
        <p:txBody>
          <a:bodyPr wrap="none" rtlCol="0">
            <a:spAutoFit/>
          </a:bodyPr>
          <a:lstStyle/>
          <a:p>
            <a:r>
              <a:rPr lang="en-US" dirty="0">
                <a:hlinkClick r:id="rId3"/>
              </a:rPr>
              <a:t>http://gdal.org</a:t>
            </a:r>
            <a:endParaRPr lang="en-US" dirty="0"/>
          </a:p>
          <a:p>
            <a:endParaRPr lang="en-US" dirty="0"/>
          </a:p>
          <a:p>
            <a:endParaRPr lang="en-US" dirty="0"/>
          </a:p>
        </p:txBody>
      </p:sp>
    </p:spTree>
    <p:extLst>
      <p:ext uri="{BB962C8B-B14F-4D97-AF65-F5344CB8AC3E}">
        <p14:creationId xmlns:p14="http://schemas.microsoft.com/office/powerpoint/2010/main" val="1302207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GEOSPATIAL LANDSCAPE</a:t>
            </a:r>
          </a:p>
        </p:txBody>
      </p:sp>
      <p:sp>
        <p:nvSpPr>
          <p:cNvPr id="7" name="Text Placeholder 2">
            <a:extLst>
              <a:ext uri="{FF2B5EF4-FFF2-40B4-BE49-F238E27FC236}">
                <a16:creationId xmlns:a16="http://schemas.microsoft.com/office/drawing/2014/main" id="{43265DD6-B627-7242-B878-C522E951F70C}"/>
              </a:ext>
            </a:extLst>
          </p:cNvPr>
          <p:cNvSpPr>
            <a:spLocks noGrp="1"/>
          </p:cNvSpPr>
          <p:nvPr>
            <p:ph type="body" sz="quarter" idx="10"/>
          </p:nvPr>
        </p:nvSpPr>
        <p:spPr>
          <a:xfrm>
            <a:off x="337759" y="292626"/>
            <a:ext cx="6082291" cy="279834"/>
          </a:xfrm>
        </p:spPr>
        <p:txBody>
          <a:bodyPr/>
          <a:lstStyle/>
          <a:p>
            <a:r>
              <a:rPr lang="en-US" dirty="0"/>
              <a:t>4. Intro to Geospatial Concepts – Geospatial Landscape</a:t>
            </a:r>
          </a:p>
        </p:txBody>
      </p:sp>
      <p:sp>
        <p:nvSpPr>
          <p:cNvPr id="5" name="Rectangle 4">
            <a:extLst>
              <a:ext uri="{FF2B5EF4-FFF2-40B4-BE49-F238E27FC236}">
                <a16:creationId xmlns:a16="http://schemas.microsoft.com/office/drawing/2014/main" id="{1403457B-6E36-6C45-A2B2-385C3C3A08CB}"/>
              </a:ext>
            </a:extLst>
          </p:cNvPr>
          <p:cNvSpPr/>
          <p:nvPr/>
        </p:nvSpPr>
        <p:spPr>
          <a:xfrm>
            <a:off x="733125" y="1572390"/>
            <a:ext cx="2115934" cy="1560235"/>
          </a:xfrm>
          <a:prstGeom prst="rect">
            <a:avLst/>
          </a:prstGeom>
        </p:spPr>
        <p:txBody>
          <a:bodyPr wrap="square">
            <a:spAutoFit/>
          </a:bodyPr>
          <a:lstStyle/>
          <a:p>
            <a:pPr marL="285750" indent="-285750" defTabSz="342900">
              <a:lnSpc>
                <a:spcPts val="2160"/>
              </a:lnSpc>
              <a:spcAft>
                <a:spcPts val="900"/>
              </a:spcAft>
              <a:buClr>
                <a:srgbClr val="A27E55"/>
              </a:buClr>
              <a:buFont typeface="Wingdings" pitchFamily="2" charset="2"/>
              <a:buChar char="§"/>
            </a:pPr>
            <a:r>
              <a:rPr lang="en-US" sz="1800" dirty="0">
                <a:solidFill>
                  <a:srgbClr val="6E6E6E"/>
                </a:solidFill>
                <a:latin typeface="Helvetica"/>
              </a:rPr>
              <a:t>ESRI</a:t>
            </a:r>
          </a:p>
          <a:p>
            <a:pPr marL="285750" indent="-285750" defTabSz="342900">
              <a:lnSpc>
                <a:spcPts val="2160"/>
              </a:lnSpc>
              <a:spcAft>
                <a:spcPts val="900"/>
              </a:spcAft>
              <a:buClr>
                <a:srgbClr val="A27E55"/>
              </a:buClr>
              <a:buFont typeface="Wingdings" pitchFamily="2" charset="2"/>
              <a:buChar char="§"/>
            </a:pPr>
            <a:r>
              <a:rPr lang="en-US" sz="1800" dirty="0">
                <a:solidFill>
                  <a:srgbClr val="6E6E6E"/>
                </a:solidFill>
                <a:latin typeface="Helvetica"/>
              </a:rPr>
              <a:t>MAPINFO</a:t>
            </a:r>
          </a:p>
          <a:p>
            <a:pPr marL="285750" indent="-285750" defTabSz="342900">
              <a:lnSpc>
                <a:spcPts val="2160"/>
              </a:lnSpc>
              <a:spcAft>
                <a:spcPts val="900"/>
              </a:spcAft>
              <a:buClr>
                <a:srgbClr val="A27E55"/>
              </a:buClr>
              <a:buFont typeface="Wingdings" pitchFamily="2" charset="2"/>
              <a:buChar char="§"/>
            </a:pPr>
            <a:r>
              <a:rPr lang="en-US" sz="1800" dirty="0">
                <a:solidFill>
                  <a:srgbClr val="6E6E6E"/>
                </a:solidFill>
                <a:latin typeface="Helvetica"/>
              </a:rPr>
              <a:t>Manifold</a:t>
            </a:r>
          </a:p>
          <a:p>
            <a:pPr marL="285750" indent="-285750" defTabSz="342900">
              <a:lnSpc>
                <a:spcPts val="2160"/>
              </a:lnSpc>
              <a:spcAft>
                <a:spcPts val="900"/>
              </a:spcAft>
              <a:buClr>
                <a:srgbClr val="A27E55"/>
              </a:buClr>
              <a:buFont typeface="Wingdings" pitchFamily="2" charset="2"/>
              <a:buChar char="§"/>
            </a:pPr>
            <a:r>
              <a:rPr lang="en-US" sz="1800" dirty="0" err="1">
                <a:solidFill>
                  <a:srgbClr val="6E6E6E"/>
                </a:solidFill>
                <a:latin typeface="Helvetica"/>
              </a:rPr>
              <a:t>Smallworld</a:t>
            </a:r>
            <a:endParaRPr lang="en-US" sz="1800" dirty="0">
              <a:solidFill>
                <a:srgbClr val="6E6E6E"/>
              </a:solidFill>
              <a:latin typeface="Helvetica"/>
            </a:endParaRPr>
          </a:p>
        </p:txBody>
      </p:sp>
      <p:sp>
        <p:nvSpPr>
          <p:cNvPr id="6" name="Rectangle 5">
            <a:extLst>
              <a:ext uri="{FF2B5EF4-FFF2-40B4-BE49-F238E27FC236}">
                <a16:creationId xmlns:a16="http://schemas.microsoft.com/office/drawing/2014/main" id="{4DA89229-C9DF-4445-AE37-204031D8D8B0}"/>
              </a:ext>
            </a:extLst>
          </p:cNvPr>
          <p:cNvSpPr/>
          <p:nvPr/>
        </p:nvSpPr>
        <p:spPr>
          <a:xfrm>
            <a:off x="6294943" y="1572390"/>
            <a:ext cx="2637302" cy="1560235"/>
          </a:xfrm>
          <a:prstGeom prst="rect">
            <a:avLst/>
          </a:prstGeom>
        </p:spPr>
        <p:txBody>
          <a:bodyPr wrap="square">
            <a:spAutoFit/>
          </a:bodyPr>
          <a:lstStyle/>
          <a:p>
            <a:pPr marL="285750" indent="-285750" defTabSz="342900">
              <a:lnSpc>
                <a:spcPts val="2160"/>
              </a:lnSpc>
              <a:spcAft>
                <a:spcPts val="900"/>
              </a:spcAft>
              <a:buClr>
                <a:srgbClr val="A27E55"/>
              </a:buClr>
              <a:buFont typeface="Wingdings" pitchFamily="2" charset="2"/>
              <a:buChar char="§"/>
            </a:pPr>
            <a:r>
              <a:rPr lang="en-US" sz="1800" dirty="0">
                <a:solidFill>
                  <a:srgbClr val="6E6E6E"/>
                </a:solidFill>
                <a:latin typeface="Helvetica"/>
              </a:rPr>
              <a:t>QGIS</a:t>
            </a:r>
          </a:p>
          <a:p>
            <a:pPr marL="285750" indent="-285750" defTabSz="342900">
              <a:lnSpc>
                <a:spcPts val="2160"/>
              </a:lnSpc>
              <a:spcAft>
                <a:spcPts val="900"/>
              </a:spcAft>
              <a:buClr>
                <a:srgbClr val="A27E55"/>
              </a:buClr>
              <a:buFont typeface="Wingdings" pitchFamily="2" charset="2"/>
              <a:buChar char="§"/>
            </a:pPr>
            <a:r>
              <a:rPr lang="en-US" sz="1800" dirty="0">
                <a:solidFill>
                  <a:srgbClr val="6E6E6E"/>
                </a:solidFill>
                <a:latin typeface="Helvetica"/>
              </a:rPr>
              <a:t>GRASS</a:t>
            </a:r>
          </a:p>
          <a:p>
            <a:pPr marL="285750" indent="-285750" defTabSz="342900">
              <a:lnSpc>
                <a:spcPts val="2160"/>
              </a:lnSpc>
              <a:spcAft>
                <a:spcPts val="900"/>
              </a:spcAft>
              <a:buClr>
                <a:srgbClr val="A27E55"/>
              </a:buClr>
              <a:buFont typeface="Wingdings" pitchFamily="2" charset="2"/>
              <a:buChar char="§"/>
            </a:pPr>
            <a:r>
              <a:rPr lang="en-US" sz="1800" dirty="0">
                <a:solidFill>
                  <a:srgbClr val="6E6E6E"/>
                </a:solidFill>
                <a:latin typeface="Helvetica"/>
              </a:rPr>
              <a:t>GDAL</a:t>
            </a:r>
          </a:p>
          <a:p>
            <a:pPr marL="285750" indent="-285750" defTabSz="342900">
              <a:lnSpc>
                <a:spcPts val="2160"/>
              </a:lnSpc>
              <a:spcAft>
                <a:spcPts val="900"/>
              </a:spcAft>
              <a:buClr>
                <a:srgbClr val="A27E55"/>
              </a:buClr>
              <a:buFont typeface="Wingdings" pitchFamily="2" charset="2"/>
              <a:buChar char="§"/>
            </a:pPr>
            <a:r>
              <a:rPr lang="en-US" sz="1800" dirty="0" err="1">
                <a:solidFill>
                  <a:srgbClr val="6E6E6E"/>
                </a:solidFill>
                <a:latin typeface="Helvetica"/>
              </a:rPr>
              <a:t>PostGIS</a:t>
            </a:r>
            <a:r>
              <a:rPr lang="en-US" sz="1800" dirty="0">
                <a:solidFill>
                  <a:srgbClr val="6E6E6E"/>
                </a:solidFill>
                <a:latin typeface="Helvetica"/>
              </a:rPr>
              <a:t>/Postgres</a:t>
            </a:r>
          </a:p>
        </p:txBody>
      </p:sp>
      <p:sp>
        <p:nvSpPr>
          <p:cNvPr id="8" name="Rectangle 7">
            <a:extLst>
              <a:ext uri="{FF2B5EF4-FFF2-40B4-BE49-F238E27FC236}">
                <a16:creationId xmlns:a16="http://schemas.microsoft.com/office/drawing/2014/main" id="{FE53C640-2DE0-C743-BA62-DB7274A308DC}"/>
              </a:ext>
            </a:extLst>
          </p:cNvPr>
          <p:cNvSpPr/>
          <p:nvPr/>
        </p:nvSpPr>
        <p:spPr>
          <a:xfrm>
            <a:off x="3378904" y="3351396"/>
            <a:ext cx="2637302" cy="765146"/>
          </a:xfrm>
          <a:prstGeom prst="rect">
            <a:avLst/>
          </a:prstGeom>
        </p:spPr>
        <p:txBody>
          <a:bodyPr wrap="square">
            <a:spAutoFit/>
          </a:bodyPr>
          <a:lstStyle/>
          <a:p>
            <a:pPr marL="285750" indent="-285750" defTabSz="342900">
              <a:lnSpc>
                <a:spcPts val="2160"/>
              </a:lnSpc>
              <a:spcAft>
                <a:spcPts val="900"/>
              </a:spcAft>
              <a:buClr>
                <a:srgbClr val="A27E55"/>
              </a:buClr>
              <a:buFont typeface="Wingdings" pitchFamily="2" charset="2"/>
              <a:buChar char="§"/>
            </a:pPr>
            <a:r>
              <a:rPr lang="en-US" sz="1800" dirty="0">
                <a:solidFill>
                  <a:srgbClr val="6E6E6E"/>
                </a:solidFill>
                <a:latin typeface="Helvetica"/>
              </a:rPr>
              <a:t>Google Earth Engine</a:t>
            </a:r>
          </a:p>
          <a:p>
            <a:pPr marL="285750" indent="-285750" defTabSz="342900">
              <a:lnSpc>
                <a:spcPts val="2160"/>
              </a:lnSpc>
              <a:spcAft>
                <a:spcPts val="900"/>
              </a:spcAft>
              <a:buClr>
                <a:srgbClr val="A27E55"/>
              </a:buClr>
              <a:buFont typeface="Wingdings" pitchFamily="2" charset="2"/>
              <a:buChar char="§"/>
            </a:pPr>
            <a:r>
              <a:rPr lang="en-US" sz="1800" dirty="0">
                <a:solidFill>
                  <a:srgbClr val="6E6E6E"/>
                </a:solidFill>
                <a:latin typeface="Helvetica"/>
              </a:rPr>
              <a:t>ArcGIS Online</a:t>
            </a:r>
          </a:p>
        </p:txBody>
      </p:sp>
      <p:sp>
        <p:nvSpPr>
          <p:cNvPr id="4" name="TextBox 3">
            <a:extLst>
              <a:ext uri="{FF2B5EF4-FFF2-40B4-BE49-F238E27FC236}">
                <a16:creationId xmlns:a16="http://schemas.microsoft.com/office/drawing/2014/main" id="{F869FCCC-0771-7147-9697-7AB782D59A28}"/>
              </a:ext>
            </a:extLst>
          </p:cNvPr>
          <p:cNvSpPr txBox="1"/>
          <p:nvPr/>
        </p:nvSpPr>
        <p:spPr>
          <a:xfrm>
            <a:off x="6420050" y="1164455"/>
            <a:ext cx="1595309" cy="367665"/>
          </a:xfrm>
          <a:prstGeom prst="rect">
            <a:avLst/>
          </a:prstGeom>
        </p:spPr>
        <p:txBody>
          <a:bodyPr wrap="none" rtlCol="0">
            <a:spAutoFit/>
          </a:bodyPr>
          <a:lstStyle/>
          <a:p>
            <a:pPr defTabSz="342900">
              <a:lnSpc>
                <a:spcPts val="2160"/>
              </a:lnSpc>
              <a:spcAft>
                <a:spcPts val="900"/>
              </a:spcAft>
              <a:buClr>
                <a:srgbClr val="A27E55"/>
              </a:buClr>
            </a:pPr>
            <a:r>
              <a:rPr lang="en-US" sz="1800" b="1" dirty="0">
                <a:solidFill>
                  <a:srgbClr val="6E6E6E"/>
                </a:solidFill>
                <a:latin typeface="Helvetica"/>
              </a:rPr>
              <a:t>Open source</a:t>
            </a:r>
          </a:p>
        </p:txBody>
      </p:sp>
      <p:sp>
        <p:nvSpPr>
          <p:cNvPr id="10" name="TextBox 9">
            <a:extLst>
              <a:ext uri="{FF2B5EF4-FFF2-40B4-BE49-F238E27FC236}">
                <a16:creationId xmlns:a16="http://schemas.microsoft.com/office/drawing/2014/main" id="{911354A4-9C2A-CF41-BDFE-F1DC716B2DF1}"/>
              </a:ext>
            </a:extLst>
          </p:cNvPr>
          <p:cNvSpPr txBox="1"/>
          <p:nvPr/>
        </p:nvSpPr>
        <p:spPr>
          <a:xfrm>
            <a:off x="684122" y="1164455"/>
            <a:ext cx="1505540" cy="367665"/>
          </a:xfrm>
          <a:prstGeom prst="rect">
            <a:avLst/>
          </a:prstGeom>
        </p:spPr>
        <p:txBody>
          <a:bodyPr wrap="none" rtlCol="0">
            <a:spAutoFit/>
          </a:bodyPr>
          <a:lstStyle/>
          <a:p>
            <a:pPr defTabSz="342900">
              <a:lnSpc>
                <a:spcPts val="2160"/>
              </a:lnSpc>
              <a:spcAft>
                <a:spcPts val="900"/>
              </a:spcAft>
              <a:buClr>
                <a:srgbClr val="A27E55"/>
              </a:buClr>
            </a:pPr>
            <a:r>
              <a:rPr lang="en-US" sz="1800" b="1" dirty="0">
                <a:solidFill>
                  <a:srgbClr val="6E6E6E"/>
                </a:solidFill>
                <a:latin typeface="Helvetica"/>
              </a:rPr>
              <a:t>Commercial</a:t>
            </a:r>
          </a:p>
        </p:txBody>
      </p:sp>
      <p:sp>
        <p:nvSpPr>
          <p:cNvPr id="11" name="TextBox 10">
            <a:extLst>
              <a:ext uri="{FF2B5EF4-FFF2-40B4-BE49-F238E27FC236}">
                <a16:creationId xmlns:a16="http://schemas.microsoft.com/office/drawing/2014/main" id="{A71B5207-1D82-B145-9847-7767151F9C03}"/>
              </a:ext>
            </a:extLst>
          </p:cNvPr>
          <p:cNvSpPr txBox="1"/>
          <p:nvPr/>
        </p:nvSpPr>
        <p:spPr>
          <a:xfrm>
            <a:off x="3917814" y="2978736"/>
            <a:ext cx="838691" cy="369332"/>
          </a:xfrm>
          <a:prstGeom prst="rect">
            <a:avLst/>
          </a:prstGeom>
        </p:spPr>
        <p:txBody>
          <a:bodyPr wrap="none" rtlCol="0">
            <a:spAutoFit/>
          </a:bodyPr>
          <a:lstStyle/>
          <a:p>
            <a:r>
              <a:rPr lang="en-US" sz="1800" b="1" dirty="0">
                <a:solidFill>
                  <a:srgbClr val="6E6E6E"/>
                </a:solidFill>
                <a:latin typeface="Helvetica"/>
              </a:rPr>
              <a:t>Cloud</a:t>
            </a:r>
          </a:p>
        </p:txBody>
      </p:sp>
    </p:spTree>
    <p:extLst>
      <p:ext uri="{BB962C8B-B14F-4D97-AF65-F5344CB8AC3E}">
        <p14:creationId xmlns:p14="http://schemas.microsoft.com/office/powerpoint/2010/main" val="1811145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GEOSPATIAL LANDSCAPE</a:t>
            </a:r>
          </a:p>
        </p:txBody>
      </p:sp>
      <p:sp>
        <p:nvSpPr>
          <p:cNvPr id="7" name="Text Placeholder 2">
            <a:extLst>
              <a:ext uri="{FF2B5EF4-FFF2-40B4-BE49-F238E27FC236}">
                <a16:creationId xmlns:a16="http://schemas.microsoft.com/office/drawing/2014/main" id="{43265DD6-B627-7242-B878-C522E951F70C}"/>
              </a:ext>
            </a:extLst>
          </p:cNvPr>
          <p:cNvSpPr>
            <a:spLocks noGrp="1"/>
          </p:cNvSpPr>
          <p:nvPr>
            <p:ph type="body" sz="quarter" idx="10"/>
          </p:nvPr>
        </p:nvSpPr>
        <p:spPr>
          <a:xfrm>
            <a:off x="337759" y="292626"/>
            <a:ext cx="6082291" cy="279834"/>
          </a:xfrm>
        </p:spPr>
        <p:txBody>
          <a:bodyPr/>
          <a:lstStyle/>
          <a:p>
            <a:r>
              <a:rPr lang="en-US" dirty="0"/>
              <a:t>4. Intro to Geospatial Concepts – Geospatial Landscape</a:t>
            </a:r>
          </a:p>
        </p:txBody>
      </p:sp>
      <p:sp>
        <p:nvSpPr>
          <p:cNvPr id="10" name="TextBox 9">
            <a:extLst>
              <a:ext uri="{FF2B5EF4-FFF2-40B4-BE49-F238E27FC236}">
                <a16:creationId xmlns:a16="http://schemas.microsoft.com/office/drawing/2014/main" id="{911354A4-9C2A-CF41-BDFE-F1DC716B2DF1}"/>
              </a:ext>
            </a:extLst>
          </p:cNvPr>
          <p:cNvSpPr txBox="1"/>
          <p:nvPr/>
        </p:nvSpPr>
        <p:spPr>
          <a:xfrm>
            <a:off x="330851" y="1394056"/>
            <a:ext cx="8541762" cy="2355388"/>
          </a:xfrm>
          <a:prstGeom prst="rect">
            <a:avLst/>
          </a:prstGeom>
        </p:spPr>
        <p:txBody>
          <a:bodyPr wrap="none" rtlCol="0">
            <a:spAutoFit/>
          </a:bodyPr>
          <a:lstStyle/>
          <a:p>
            <a:pPr defTabSz="342900">
              <a:lnSpc>
                <a:spcPts val="2160"/>
              </a:lnSpc>
              <a:spcAft>
                <a:spcPts val="900"/>
              </a:spcAft>
              <a:buClr>
                <a:srgbClr val="A27E55"/>
              </a:buClr>
            </a:pPr>
            <a:r>
              <a:rPr lang="en-US" sz="1800" b="1" dirty="0">
                <a:solidFill>
                  <a:srgbClr val="6E6E6E"/>
                </a:solidFill>
                <a:latin typeface="Helvetica"/>
              </a:rPr>
              <a:t>Geospatial Libraries: R: sf, </a:t>
            </a:r>
            <a:r>
              <a:rPr lang="en-US" sz="1800" b="1" dirty="0" err="1">
                <a:solidFill>
                  <a:srgbClr val="6E6E6E"/>
                </a:solidFill>
                <a:latin typeface="Helvetica"/>
              </a:rPr>
              <a:t>sp</a:t>
            </a:r>
            <a:r>
              <a:rPr lang="en-US" sz="1800" b="1" dirty="0">
                <a:solidFill>
                  <a:srgbClr val="6E6E6E"/>
                </a:solidFill>
                <a:latin typeface="Helvetica"/>
              </a:rPr>
              <a:t>, </a:t>
            </a:r>
            <a:r>
              <a:rPr lang="en-US" sz="1800" b="1" dirty="0" err="1">
                <a:solidFill>
                  <a:srgbClr val="6E6E6E"/>
                </a:solidFill>
                <a:latin typeface="Helvetica"/>
              </a:rPr>
              <a:t>gdal</a:t>
            </a:r>
            <a:r>
              <a:rPr lang="en-US" sz="1800" b="1" dirty="0">
                <a:solidFill>
                  <a:srgbClr val="6E6E6E"/>
                </a:solidFill>
                <a:latin typeface="Helvetica"/>
              </a:rPr>
              <a:t>, </a:t>
            </a:r>
            <a:r>
              <a:rPr lang="en-US" sz="1800" b="1" dirty="0" err="1">
                <a:solidFill>
                  <a:srgbClr val="6E6E6E"/>
                </a:solidFill>
                <a:latin typeface="Helvetica"/>
              </a:rPr>
              <a:t>spplot</a:t>
            </a:r>
            <a:r>
              <a:rPr lang="en-US" sz="1800" b="1" dirty="0">
                <a:solidFill>
                  <a:srgbClr val="6E6E6E"/>
                </a:solidFill>
                <a:latin typeface="Helvetica"/>
              </a:rPr>
              <a:t>, leaflet, spacetime, ncdf4</a:t>
            </a:r>
          </a:p>
          <a:p>
            <a:pPr defTabSz="342900">
              <a:lnSpc>
                <a:spcPts val="2160"/>
              </a:lnSpc>
              <a:spcAft>
                <a:spcPts val="900"/>
              </a:spcAft>
              <a:buClr>
                <a:srgbClr val="A27E55"/>
              </a:buClr>
            </a:pPr>
            <a:r>
              <a:rPr lang="en-US" sz="1800" b="1" dirty="0">
                <a:solidFill>
                  <a:srgbClr val="6E6E6E"/>
                </a:solidFill>
                <a:latin typeface="Helvetica"/>
              </a:rPr>
              <a:t>Geospatial Libraries: Python: shapely, </a:t>
            </a:r>
            <a:r>
              <a:rPr lang="en-US" sz="1800" b="1" dirty="0" err="1">
                <a:solidFill>
                  <a:srgbClr val="6E6E6E"/>
                </a:solidFill>
                <a:latin typeface="Helvetica"/>
              </a:rPr>
              <a:t>geopandas</a:t>
            </a:r>
            <a:r>
              <a:rPr lang="en-US" sz="1800" b="1" dirty="0">
                <a:solidFill>
                  <a:srgbClr val="6E6E6E"/>
                </a:solidFill>
                <a:latin typeface="Helvetica"/>
              </a:rPr>
              <a:t>, </a:t>
            </a:r>
            <a:r>
              <a:rPr lang="en-US" sz="1800" b="1" dirty="0" err="1">
                <a:solidFill>
                  <a:srgbClr val="6E6E6E"/>
                </a:solidFill>
                <a:latin typeface="Helvetica"/>
              </a:rPr>
              <a:t>rasterio</a:t>
            </a:r>
            <a:r>
              <a:rPr lang="en-US" sz="1800" b="1" dirty="0">
                <a:solidFill>
                  <a:srgbClr val="6E6E6E"/>
                </a:solidFill>
                <a:latin typeface="Helvetica"/>
              </a:rPr>
              <a:t>, </a:t>
            </a:r>
            <a:r>
              <a:rPr lang="en-US" sz="1800" b="1" dirty="0" err="1">
                <a:solidFill>
                  <a:srgbClr val="6E6E6E"/>
                </a:solidFill>
                <a:latin typeface="Helvetica"/>
              </a:rPr>
              <a:t>gdal</a:t>
            </a:r>
            <a:r>
              <a:rPr lang="en-US" sz="1800" b="1" dirty="0">
                <a:solidFill>
                  <a:srgbClr val="6E6E6E"/>
                </a:solidFill>
                <a:latin typeface="Helvetica"/>
              </a:rPr>
              <a:t>, </a:t>
            </a:r>
            <a:r>
              <a:rPr lang="en-US" sz="1800" b="1" dirty="0" err="1">
                <a:solidFill>
                  <a:srgbClr val="6E6E6E"/>
                </a:solidFill>
                <a:latin typeface="Helvetica"/>
              </a:rPr>
              <a:t>rasterstats</a:t>
            </a:r>
            <a:endParaRPr lang="en-US" sz="1800" b="1" dirty="0">
              <a:solidFill>
                <a:srgbClr val="6E6E6E"/>
              </a:solidFill>
              <a:latin typeface="Helvetica"/>
            </a:endParaRPr>
          </a:p>
          <a:p>
            <a:pPr defTabSz="342900">
              <a:lnSpc>
                <a:spcPts val="2160"/>
              </a:lnSpc>
              <a:spcAft>
                <a:spcPts val="900"/>
              </a:spcAft>
              <a:buClr>
                <a:srgbClr val="A27E55"/>
              </a:buClr>
            </a:pPr>
            <a:r>
              <a:rPr lang="en-US" sz="1800" b="1" dirty="0">
                <a:solidFill>
                  <a:srgbClr val="6E6E6E"/>
                </a:solidFill>
                <a:latin typeface="Helvetica"/>
              </a:rPr>
              <a:t>Modeling: R: caret, </a:t>
            </a:r>
            <a:r>
              <a:rPr lang="en-US" sz="1800" b="1" dirty="0" err="1">
                <a:solidFill>
                  <a:srgbClr val="6E6E6E"/>
                </a:solidFill>
                <a:latin typeface="Helvetica"/>
              </a:rPr>
              <a:t>mlr</a:t>
            </a:r>
            <a:endParaRPr lang="en-US" sz="1800" b="1" dirty="0">
              <a:solidFill>
                <a:srgbClr val="6E6E6E"/>
              </a:solidFill>
              <a:latin typeface="Helvetica"/>
            </a:endParaRPr>
          </a:p>
          <a:p>
            <a:pPr defTabSz="342900">
              <a:lnSpc>
                <a:spcPts val="2160"/>
              </a:lnSpc>
              <a:spcAft>
                <a:spcPts val="900"/>
              </a:spcAft>
              <a:buClr>
                <a:srgbClr val="A27E55"/>
              </a:buClr>
            </a:pPr>
            <a:r>
              <a:rPr lang="en-US" sz="1800" b="1" dirty="0">
                <a:solidFill>
                  <a:srgbClr val="6E6E6E"/>
                </a:solidFill>
                <a:latin typeface="Helvetica"/>
              </a:rPr>
              <a:t>Modeling: Python: </a:t>
            </a:r>
            <a:r>
              <a:rPr lang="en-US" sz="1800" b="1" dirty="0" err="1">
                <a:solidFill>
                  <a:srgbClr val="6E6E6E"/>
                </a:solidFill>
                <a:latin typeface="Helvetica"/>
              </a:rPr>
              <a:t>tensorflow</a:t>
            </a:r>
            <a:r>
              <a:rPr lang="en-US" sz="1800" b="1" dirty="0">
                <a:solidFill>
                  <a:srgbClr val="6E6E6E"/>
                </a:solidFill>
                <a:latin typeface="Helvetica"/>
              </a:rPr>
              <a:t>, </a:t>
            </a:r>
            <a:r>
              <a:rPr lang="en-US" sz="1800" b="1" dirty="0" err="1">
                <a:solidFill>
                  <a:srgbClr val="6E6E6E"/>
                </a:solidFill>
                <a:latin typeface="Helvetica"/>
              </a:rPr>
              <a:t>keras</a:t>
            </a:r>
            <a:r>
              <a:rPr lang="en-US" sz="1800" b="1" dirty="0">
                <a:solidFill>
                  <a:srgbClr val="6E6E6E"/>
                </a:solidFill>
                <a:latin typeface="Helvetica"/>
              </a:rPr>
              <a:t>, sci-kit learn, </a:t>
            </a:r>
            <a:r>
              <a:rPr lang="en-US" sz="1800" b="1" dirty="0" err="1">
                <a:solidFill>
                  <a:srgbClr val="6E6E6E"/>
                </a:solidFill>
                <a:latin typeface="Helvetica"/>
              </a:rPr>
              <a:t>numpy</a:t>
            </a:r>
            <a:r>
              <a:rPr lang="en-US" sz="1800" b="1" dirty="0">
                <a:solidFill>
                  <a:srgbClr val="6E6E6E"/>
                </a:solidFill>
                <a:latin typeface="Helvetica"/>
              </a:rPr>
              <a:t>/</a:t>
            </a:r>
            <a:r>
              <a:rPr lang="en-US" sz="1800" b="1" dirty="0" err="1">
                <a:solidFill>
                  <a:srgbClr val="6E6E6E"/>
                </a:solidFill>
                <a:latin typeface="Helvetica"/>
              </a:rPr>
              <a:t>scipy</a:t>
            </a:r>
            <a:r>
              <a:rPr lang="en-US" sz="1800" b="1" dirty="0">
                <a:solidFill>
                  <a:srgbClr val="6E6E6E"/>
                </a:solidFill>
                <a:latin typeface="Helvetica"/>
              </a:rPr>
              <a:t>, </a:t>
            </a:r>
            <a:r>
              <a:rPr lang="en-US" sz="1800" b="1" dirty="0" err="1">
                <a:solidFill>
                  <a:srgbClr val="6E6E6E"/>
                </a:solidFill>
                <a:latin typeface="Helvetica"/>
              </a:rPr>
              <a:t>Pytorch</a:t>
            </a:r>
            <a:endParaRPr lang="en-US" sz="1800" b="1" dirty="0">
              <a:solidFill>
                <a:srgbClr val="6E6E6E"/>
              </a:solidFill>
              <a:latin typeface="Helvetica"/>
            </a:endParaRPr>
          </a:p>
          <a:p>
            <a:pPr defTabSz="342900">
              <a:lnSpc>
                <a:spcPts val="2160"/>
              </a:lnSpc>
              <a:spcAft>
                <a:spcPts val="900"/>
              </a:spcAft>
              <a:buClr>
                <a:srgbClr val="A27E55"/>
              </a:buClr>
            </a:pPr>
            <a:r>
              <a:rPr lang="en-US" sz="1800" b="1" dirty="0">
                <a:solidFill>
                  <a:srgbClr val="6E6E6E"/>
                </a:solidFill>
                <a:latin typeface="Helvetica"/>
              </a:rPr>
              <a:t>Visualization: R: ggplot2, </a:t>
            </a:r>
            <a:r>
              <a:rPr lang="en-US" sz="1800" b="1" dirty="0" err="1">
                <a:solidFill>
                  <a:srgbClr val="6E6E6E"/>
                </a:solidFill>
                <a:latin typeface="Helvetica"/>
              </a:rPr>
              <a:t>ggpubr</a:t>
            </a:r>
            <a:r>
              <a:rPr lang="en-US" sz="1800" b="1" dirty="0">
                <a:solidFill>
                  <a:srgbClr val="6E6E6E"/>
                </a:solidFill>
                <a:latin typeface="Helvetica"/>
              </a:rPr>
              <a:t>, seaborn, </a:t>
            </a:r>
            <a:r>
              <a:rPr lang="en-US" sz="1800" b="1" dirty="0" err="1">
                <a:solidFill>
                  <a:srgbClr val="6E6E6E"/>
                </a:solidFill>
                <a:latin typeface="Helvetica"/>
              </a:rPr>
              <a:t>plotly</a:t>
            </a:r>
            <a:endParaRPr lang="en-US" sz="1800" b="1" dirty="0">
              <a:solidFill>
                <a:srgbClr val="6E6E6E"/>
              </a:solidFill>
              <a:latin typeface="Helvetica"/>
            </a:endParaRPr>
          </a:p>
          <a:p>
            <a:pPr defTabSz="342900">
              <a:lnSpc>
                <a:spcPts val="2160"/>
              </a:lnSpc>
              <a:spcAft>
                <a:spcPts val="900"/>
              </a:spcAft>
              <a:buClr>
                <a:srgbClr val="A27E55"/>
              </a:buClr>
            </a:pPr>
            <a:r>
              <a:rPr lang="en-US" sz="1800" b="1" dirty="0">
                <a:solidFill>
                  <a:srgbClr val="6E6E6E"/>
                </a:solidFill>
                <a:latin typeface="Helvetica"/>
              </a:rPr>
              <a:t>Visualization: Python: matplotlib</a:t>
            </a:r>
          </a:p>
        </p:txBody>
      </p:sp>
      <p:sp>
        <p:nvSpPr>
          <p:cNvPr id="9" name="Rectangle 8">
            <a:extLst>
              <a:ext uri="{FF2B5EF4-FFF2-40B4-BE49-F238E27FC236}">
                <a16:creationId xmlns:a16="http://schemas.microsoft.com/office/drawing/2014/main" id="{0A65FEDB-3218-114E-A50C-E4DFFA6A871F}"/>
              </a:ext>
            </a:extLst>
          </p:cNvPr>
          <p:cNvSpPr/>
          <p:nvPr/>
        </p:nvSpPr>
        <p:spPr>
          <a:xfrm>
            <a:off x="2908719" y="3852026"/>
            <a:ext cx="3827073" cy="523220"/>
          </a:xfrm>
          <a:prstGeom prst="rect">
            <a:avLst/>
          </a:prstGeom>
        </p:spPr>
        <p:txBody>
          <a:bodyPr wrap="none">
            <a:spAutoFit/>
          </a:bodyPr>
          <a:lstStyle/>
          <a:p>
            <a:r>
              <a:rPr lang="en-US" dirty="0">
                <a:hlinkClick r:id="rId2"/>
              </a:rPr>
              <a:t>https://cran.r-project.org/web/views/Spatial.html</a:t>
            </a:r>
            <a:endParaRPr lang="en-US" dirty="0"/>
          </a:p>
          <a:p>
            <a:endParaRPr lang="en-US" dirty="0"/>
          </a:p>
        </p:txBody>
      </p:sp>
    </p:spTree>
    <p:extLst>
      <p:ext uri="{BB962C8B-B14F-4D97-AF65-F5344CB8AC3E}">
        <p14:creationId xmlns:p14="http://schemas.microsoft.com/office/powerpoint/2010/main" val="3831314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89527" y="1264381"/>
            <a:ext cx="8164945" cy="2288381"/>
          </a:xfrm>
        </p:spPr>
        <p:txBody>
          <a:bodyPr/>
          <a:lstStyle/>
          <a:p>
            <a:r>
              <a:rPr lang="en-US" b="1" dirty="0"/>
              <a:t>Overview</a:t>
            </a:r>
          </a:p>
          <a:p>
            <a:pPr marL="285750" lvl="1" indent="-285750">
              <a:lnSpc>
                <a:spcPts val="2160"/>
              </a:lnSpc>
            </a:pPr>
            <a:r>
              <a:rPr lang="en-US" sz="1800" dirty="0"/>
              <a:t>Relax and let’s have fun!  We aren’t testing you.  This is about gaining knowledge you can use as a scientist.  </a:t>
            </a:r>
          </a:p>
          <a:p>
            <a:pPr marL="285750" lvl="1" indent="-285750">
              <a:lnSpc>
                <a:spcPts val="2160"/>
              </a:lnSpc>
            </a:pPr>
            <a:r>
              <a:rPr lang="en-US" sz="1800" dirty="0"/>
              <a:t>Be respectful, professional and kind.  No inappropriate language or visuals. </a:t>
            </a:r>
          </a:p>
          <a:p>
            <a:endParaRPr lang="en-US" dirty="0"/>
          </a:p>
          <a:p>
            <a:endParaRPr lang="en-US" dirty="0"/>
          </a:p>
          <a:p>
            <a:endParaRPr lang="en-US" dirty="0"/>
          </a:p>
          <a:p>
            <a:endParaRPr lang="en-US" dirty="0"/>
          </a:p>
        </p:txBody>
      </p:sp>
      <p:sp>
        <p:nvSpPr>
          <p:cNvPr id="6" name="Title 1">
            <a:extLst>
              <a:ext uri="{FF2B5EF4-FFF2-40B4-BE49-F238E27FC236}">
                <a16:creationId xmlns:a16="http://schemas.microsoft.com/office/drawing/2014/main" id="{F6C1CF4C-CB09-AF4B-93AD-3BA1927AFDB4}"/>
              </a:ext>
            </a:extLst>
          </p:cNvPr>
          <p:cNvSpPr txBox="1">
            <a:spLocks/>
          </p:cNvSpPr>
          <p:nvPr/>
        </p:nvSpPr>
        <p:spPr>
          <a:xfrm>
            <a:off x="330851" y="492709"/>
            <a:ext cx="8229600" cy="571589"/>
          </a:xfrm>
          <a:prstGeom prst="rect">
            <a:avLst/>
          </a:prstGeom>
        </p:spPr>
        <p:txBody>
          <a:bodyPr vert="horz" lIns="0" tIns="0" rIns="0" bIns="0" rtlCol="0" anchor="t" anchorCtr="0">
            <a:noAutofit/>
          </a:bodyPr>
          <a:lstStyle>
            <a:lvl1pPr algn="l" defTabSz="342900" rtl="0" eaLnBrk="1" latinLnBrk="0" hangingPunct="1">
              <a:spcBef>
                <a:spcPct val="0"/>
              </a:spcBef>
              <a:buNone/>
              <a:defRPr sz="3600" b="0" i="0" kern="1200" cap="all">
                <a:solidFill>
                  <a:srgbClr val="A27E55"/>
                </a:solidFill>
                <a:latin typeface="Rockwell"/>
                <a:ea typeface="+mj-ea"/>
                <a:cs typeface="+mj-cs"/>
              </a:defRPr>
            </a:lvl1pPr>
          </a:lstStyle>
          <a:p>
            <a:r>
              <a:rPr lang="en-US" b="1" dirty="0" err="1"/>
              <a:t>WElcome</a:t>
            </a:r>
            <a:endParaRPr lang="en-US" dirty="0"/>
          </a:p>
        </p:txBody>
      </p:sp>
      <p:sp>
        <p:nvSpPr>
          <p:cNvPr id="7" name="Text Placeholder 2">
            <a:extLst>
              <a:ext uri="{FF2B5EF4-FFF2-40B4-BE49-F238E27FC236}">
                <a16:creationId xmlns:a16="http://schemas.microsoft.com/office/drawing/2014/main" id="{3456E096-FDF6-D441-9207-69CC1F3C6B64}"/>
              </a:ext>
            </a:extLst>
          </p:cNvPr>
          <p:cNvSpPr>
            <a:spLocks noGrp="1"/>
          </p:cNvSpPr>
          <p:nvPr>
            <p:ph type="body" sz="quarter" idx="10"/>
          </p:nvPr>
        </p:nvSpPr>
        <p:spPr>
          <a:xfrm>
            <a:off x="337760" y="292626"/>
            <a:ext cx="3324225" cy="279834"/>
          </a:xfrm>
        </p:spPr>
        <p:txBody>
          <a:bodyPr/>
          <a:lstStyle/>
          <a:p>
            <a:r>
              <a:rPr lang="en-US" dirty="0"/>
              <a:t>BCB503 Geospatial Workshop</a:t>
            </a:r>
          </a:p>
        </p:txBody>
      </p:sp>
      <p:sp>
        <p:nvSpPr>
          <p:cNvPr id="8" name="TextBox 7">
            <a:extLst>
              <a:ext uri="{FF2B5EF4-FFF2-40B4-BE49-F238E27FC236}">
                <a16:creationId xmlns:a16="http://schemas.microsoft.com/office/drawing/2014/main" id="{78949F05-B14F-8F46-ADB4-BC94B933998C}"/>
              </a:ext>
            </a:extLst>
          </p:cNvPr>
          <p:cNvSpPr txBox="1"/>
          <p:nvPr/>
        </p:nvSpPr>
        <p:spPr>
          <a:xfrm>
            <a:off x="6045201" y="447102"/>
            <a:ext cx="1609736" cy="523220"/>
          </a:xfrm>
          <a:prstGeom prst="rect">
            <a:avLst/>
          </a:prstGeom>
        </p:spPr>
        <p:txBody>
          <a:bodyPr wrap="none" rtlCol="0">
            <a:spAutoFit/>
          </a:bodyPr>
          <a:lstStyle/>
          <a:p>
            <a:r>
              <a:rPr lang="en-US" dirty="0">
                <a:hlinkClick r:id="rId3"/>
              </a:rPr>
              <a:t>erichs@uidaho.edu</a:t>
            </a:r>
            <a:endParaRPr lang="en-US" dirty="0"/>
          </a:p>
          <a:p>
            <a:r>
              <a:rPr lang="en-US" dirty="0"/>
              <a:t>208.310.2140</a:t>
            </a:r>
          </a:p>
        </p:txBody>
      </p:sp>
    </p:spTree>
    <p:extLst>
      <p:ext uri="{BB962C8B-B14F-4D97-AF65-F5344CB8AC3E}">
        <p14:creationId xmlns:p14="http://schemas.microsoft.com/office/powerpoint/2010/main" val="4212392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4C1A6-5559-FE46-A1A4-E1C2C5C5C407}"/>
              </a:ext>
            </a:extLst>
          </p:cNvPr>
          <p:cNvSpPr>
            <a:spLocks noGrp="1"/>
          </p:cNvSpPr>
          <p:nvPr>
            <p:ph type="title"/>
          </p:nvPr>
        </p:nvSpPr>
        <p:spPr/>
        <p:txBody>
          <a:bodyPr/>
          <a:lstStyle/>
          <a:p>
            <a:r>
              <a:rPr lang="en-US" b="1" dirty="0"/>
              <a:t>Additional preparations</a:t>
            </a:r>
            <a:endParaRPr lang="en-US" dirty="0"/>
          </a:p>
        </p:txBody>
      </p:sp>
      <p:sp>
        <p:nvSpPr>
          <p:cNvPr id="3" name="Text Placeholder 2">
            <a:extLst>
              <a:ext uri="{FF2B5EF4-FFF2-40B4-BE49-F238E27FC236}">
                <a16:creationId xmlns:a16="http://schemas.microsoft.com/office/drawing/2014/main" id="{DA898210-5C2C-CA4C-A6E7-E623FD53678B}"/>
              </a:ext>
            </a:extLst>
          </p:cNvPr>
          <p:cNvSpPr>
            <a:spLocks noGrp="1"/>
          </p:cNvSpPr>
          <p:nvPr>
            <p:ph type="body" sz="quarter" idx="10"/>
          </p:nvPr>
        </p:nvSpPr>
        <p:spPr/>
        <p:txBody>
          <a:bodyPr/>
          <a:lstStyle/>
          <a:p>
            <a:r>
              <a:rPr lang="en-US" dirty="0"/>
              <a:t>BCB503 Geospatial Workshop</a:t>
            </a:r>
          </a:p>
        </p:txBody>
      </p:sp>
      <p:sp>
        <p:nvSpPr>
          <p:cNvPr id="4" name="Text Placeholder 3">
            <a:extLst>
              <a:ext uri="{FF2B5EF4-FFF2-40B4-BE49-F238E27FC236}">
                <a16:creationId xmlns:a16="http://schemas.microsoft.com/office/drawing/2014/main" id="{0CA3AFF4-5CFD-264B-A668-33244175630A}"/>
              </a:ext>
            </a:extLst>
          </p:cNvPr>
          <p:cNvSpPr>
            <a:spLocks noGrp="1"/>
          </p:cNvSpPr>
          <p:nvPr>
            <p:ph type="body" sz="quarter" idx="11"/>
          </p:nvPr>
        </p:nvSpPr>
        <p:spPr>
          <a:xfrm>
            <a:off x="374492" y="1339135"/>
            <a:ext cx="8058307" cy="2288381"/>
          </a:xfrm>
        </p:spPr>
        <p:txBody>
          <a:bodyPr/>
          <a:lstStyle/>
          <a:p>
            <a:pPr marL="285750" lvl="1" indent="-285750">
              <a:lnSpc>
                <a:spcPts val="2160"/>
              </a:lnSpc>
            </a:pPr>
            <a:r>
              <a:rPr lang="en-US" sz="1800" dirty="0"/>
              <a:t>R and RStudio should be installed, with appropriate libraries</a:t>
            </a:r>
          </a:p>
          <a:p>
            <a:pPr marL="285750" lvl="1" indent="-285750">
              <a:lnSpc>
                <a:spcPts val="2160"/>
              </a:lnSpc>
            </a:pPr>
            <a:r>
              <a:rPr lang="en-US" sz="1800" dirty="0"/>
              <a:t>Able to follow along with lessons from class web site (using a web browser)</a:t>
            </a:r>
          </a:p>
          <a:p>
            <a:pPr marL="806958" lvl="4" indent="-285750">
              <a:lnSpc>
                <a:spcPts val="2160"/>
              </a:lnSpc>
            </a:pPr>
            <a:r>
              <a:rPr lang="en-US" sz="1400" dirty="0">
                <a:hlinkClick r:id="rId2"/>
              </a:rPr>
              <a:t>https://erichseamon.github.io/2020-03-26-uidaho-geospatial/</a:t>
            </a:r>
            <a:r>
              <a:rPr lang="en-US" sz="1400" dirty="0"/>
              <a:t> </a:t>
            </a:r>
          </a:p>
          <a:p>
            <a:pPr marL="521208" lvl="4" indent="0">
              <a:lnSpc>
                <a:spcPts val="2160"/>
              </a:lnSpc>
              <a:buNone/>
            </a:pPr>
            <a:endParaRPr lang="en-US" sz="1400" dirty="0"/>
          </a:p>
          <a:p>
            <a:pPr marL="285750" lvl="1" indent="-285750">
              <a:lnSpc>
                <a:spcPts val="2160"/>
              </a:lnSpc>
            </a:pPr>
            <a:r>
              <a:rPr lang="en-US" sz="1800" dirty="0"/>
              <a:t>We will walk thru downloading data, but if you already have done that, great!</a:t>
            </a:r>
          </a:p>
          <a:p>
            <a:pPr marL="285750" lvl="1" indent="-285750">
              <a:lnSpc>
                <a:spcPts val="2160"/>
              </a:lnSpc>
            </a:pPr>
            <a:r>
              <a:rPr lang="en-US" sz="1800" dirty="0"/>
              <a:t>**Be prepared for technical snafus.  It’s going to happen.  Let’s try to roll with it.**</a:t>
            </a:r>
          </a:p>
          <a:p>
            <a:endParaRPr lang="en-US" dirty="0"/>
          </a:p>
          <a:p>
            <a:endParaRPr lang="en-US" dirty="0"/>
          </a:p>
        </p:txBody>
      </p:sp>
    </p:spTree>
    <p:extLst>
      <p:ext uri="{BB962C8B-B14F-4D97-AF65-F5344CB8AC3E}">
        <p14:creationId xmlns:p14="http://schemas.microsoft.com/office/powerpoint/2010/main" val="2369619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CD2E8-75D0-4A48-AC4A-0C5A28DE906A}"/>
              </a:ext>
            </a:extLst>
          </p:cNvPr>
          <p:cNvSpPr>
            <a:spLocks noGrp="1"/>
          </p:cNvSpPr>
          <p:nvPr>
            <p:ph type="title"/>
          </p:nvPr>
        </p:nvSpPr>
        <p:spPr/>
        <p:txBody>
          <a:bodyPr/>
          <a:lstStyle/>
          <a:p>
            <a:r>
              <a:rPr lang="en-US" dirty="0"/>
              <a:t>Introduction to Raster data</a:t>
            </a:r>
          </a:p>
        </p:txBody>
      </p:sp>
      <p:sp>
        <p:nvSpPr>
          <p:cNvPr id="3" name="Text Placeholder 2">
            <a:extLst>
              <a:ext uri="{FF2B5EF4-FFF2-40B4-BE49-F238E27FC236}">
                <a16:creationId xmlns:a16="http://schemas.microsoft.com/office/drawing/2014/main" id="{89F53484-ACBF-4E4B-AF6D-46F803B2391D}"/>
              </a:ext>
            </a:extLst>
          </p:cNvPr>
          <p:cNvSpPr>
            <a:spLocks noGrp="1"/>
          </p:cNvSpPr>
          <p:nvPr>
            <p:ph type="body" sz="quarter" idx="10"/>
          </p:nvPr>
        </p:nvSpPr>
        <p:spPr>
          <a:xfrm>
            <a:off x="337760" y="292626"/>
            <a:ext cx="4098773" cy="279834"/>
          </a:xfrm>
        </p:spPr>
        <p:txBody>
          <a:bodyPr/>
          <a:lstStyle/>
          <a:p>
            <a:r>
              <a:rPr lang="en-US" dirty="0"/>
              <a:t>1. Intro to Geospatial Concepts - Raster</a:t>
            </a:r>
          </a:p>
        </p:txBody>
      </p:sp>
      <p:sp>
        <p:nvSpPr>
          <p:cNvPr id="4" name="Text Placeholder 3">
            <a:extLst>
              <a:ext uri="{FF2B5EF4-FFF2-40B4-BE49-F238E27FC236}">
                <a16:creationId xmlns:a16="http://schemas.microsoft.com/office/drawing/2014/main" id="{303692FC-AA04-5449-B181-12607485A379}"/>
              </a:ext>
            </a:extLst>
          </p:cNvPr>
          <p:cNvSpPr>
            <a:spLocks noGrp="1"/>
          </p:cNvSpPr>
          <p:nvPr>
            <p:ph type="body" sz="quarter" idx="11"/>
          </p:nvPr>
        </p:nvSpPr>
        <p:spPr/>
        <p:txBody>
          <a:bodyPr/>
          <a:lstStyle/>
          <a:p>
            <a:pPr marL="285750" indent="-285750">
              <a:buFont typeface="Wingdings" pitchFamily="2" charset="2"/>
              <a:buChar char="§"/>
            </a:pPr>
            <a:r>
              <a:rPr lang="en-US" dirty="0"/>
              <a:t>Raster vs. Vector data</a:t>
            </a:r>
          </a:p>
          <a:p>
            <a:pPr marL="285750" indent="-285750">
              <a:buFont typeface="Wingdings" pitchFamily="2" charset="2"/>
              <a:buChar char="§"/>
            </a:pPr>
            <a:r>
              <a:rPr lang="en-US" dirty="0"/>
              <a:t>Why do we store data in a raster format? Pros and cons</a:t>
            </a:r>
          </a:p>
          <a:p>
            <a:pPr marL="285750" indent="-285750">
              <a:buFont typeface="Wingdings" pitchFamily="2" charset="2"/>
              <a:buChar char="§"/>
            </a:pPr>
            <a:r>
              <a:rPr lang="en-US" dirty="0"/>
              <a:t>Continuous vs. Categorical rater data.  What is classification</a:t>
            </a:r>
          </a:p>
        </p:txBody>
      </p:sp>
    </p:spTree>
    <p:extLst>
      <p:ext uri="{BB962C8B-B14F-4D97-AF65-F5344CB8AC3E}">
        <p14:creationId xmlns:p14="http://schemas.microsoft.com/office/powerpoint/2010/main" val="2650284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CD2E8-75D0-4A48-AC4A-0C5A28DE906A}"/>
              </a:ext>
            </a:extLst>
          </p:cNvPr>
          <p:cNvSpPr>
            <a:spLocks noGrp="1"/>
          </p:cNvSpPr>
          <p:nvPr>
            <p:ph type="title"/>
          </p:nvPr>
        </p:nvSpPr>
        <p:spPr/>
        <p:txBody>
          <a:bodyPr/>
          <a:lstStyle/>
          <a:p>
            <a:r>
              <a:rPr lang="en-US" dirty="0"/>
              <a:t>Introduction to Raster data</a:t>
            </a:r>
          </a:p>
        </p:txBody>
      </p:sp>
      <p:sp>
        <p:nvSpPr>
          <p:cNvPr id="4" name="Text Placeholder 3">
            <a:extLst>
              <a:ext uri="{FF2B5EF4-FFF2-40B4-BE49-F238E27FC236}">
                <a16:creationId xmlns:a16="http://schemas.microsoft.com/office/drawing/2014/main" id="{303692FC-AA04-5449-B181-12607485A379}"/>
              </a:ext>
            </a:extLst>
          </p:cNvPr>
          <p:cNvSpPr>
            <a:spLocks noGrp="1"/>
          </p:cNvSpPr>
          <p:nvPr>
            <p:ph type="body" sz="quarter" idx="11"/>
          </p:nvPr>
        </p:nvSpPr>
        <p:spPr>
          <a:xfrm>
            <a:off x="374493" y="1339135"/>
            <a:ext cx="5179640" cy="2288381"/>
          </a:xfrm>
        </p:spPr>
        <p:txBody>
          <a:bodyPr/>
          <a:lstStyle/>
          <a:p>
            <a:pPr marL="285750" indent="-285750">
              <a:buFont typeface="Wingdings" pitchFamily="2" charset="2"/>
              <a:buChar char="§"/>
            </a:pPr>
            <a:r>
              <a:rPr lang="en-US" dirty="0"/>
              <a:t>The two primary types of geospatial data are </a:t>
            </a:r>
            <a:r>
              <a:rPr lang="en-US" b="1" dirty="0"/>
              <a:t>raster</a:t>
            </a:r>
            <a:r>
              <a:rPr lang="en-US" dirty="0"/>
              <a:t> and </a:t>
            </a:r>
            <a:r>
              <a:rPr lang="en-US" b="1" dirty="0"/>
              <a:t>vector</a:t>
            </a:r>
            <a:r>
              <a:rPr lang="en-US" dirty="0"/>
              <a:t> data. </a:t>
            </a:r>
          </a:p>
          <a:p>
            <a:pPr marL="285750" indent="-285750">
              <a:buFont typeface="Wingdings" pitchFamily="2" charset="2"/>
              <a:buChar char="§"/>
            </a:pPr>
            <a:r>
              <a:rPr lang="en-US" dirty="0"/>
              <a:t>Raster data is stored as a grid of values which are rendered on a map as pixels. Each pixel value represents an area on the Earth’s surface. </a:t>
            </a:r>
          </a:p>
          <a:p>
            <a:pPr marL="285750" indent="-285750">
              <a:buFont typeface="Wingdings" pitchFamily="2" charset="2"/>
              <a:buChar char="§"/>
            </a:pPr>
            <a:r>
              <a:rPr lang="en-US" dirty="0"/>
              <a:t>Vector data structures represent specific features on the Earth’s surface and assign attributes to those features.</a:t>
            </a:r>
          </a:p>
        </p:txBody>
      </p:sp>
      <p:pic>
        <p:nvPicPr>
          <p:cNvPr id="7" name="Picture 6" descr="A screenshot of a cell phone&#10;&#10;Description automatically generated">
            <a:extLst>
              <a:ext uri="{FF2B5EF4-FFF2-40B4-BE49-F238E27FC236}">
                <a16:creationId xmlns:a16="http://schemas.microsoft.com/office/drawing/2014/main" id="{D4F6DBE4-30A2-8D48-A005-63D093E77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8001" y="1130300"/>
            <a:ext cx="2981570" cy="2882900"/>
          </a:xfrm>
          <a:prstGeom prst="rect">
            <a:avLst/>
          </a:prstGeom>
        </p:spPr>
      </p:pic>
      <p:sp>
        <p:nvSpPr>
          <p:cNvPr id="10" name="Text Placeholder 2">
            <a:extLst>
              <a:ext uri="{FF2B5EF4-FFF2-40B4-BE49-F238E27FC236}">
                <a16:creationId xmlns:a16="http://schemas.microsoft.com/office/drawing/2014/main" id="{4B84E5FB-E22E-914D-99A1-FC6C5B50F73A}"/>
              </a:ext>
            </a:extLst>
          </p:cNvPr>
          <p:cNvSpPr>
            <a:spLocks noGrp="1"/>
          </p:cNvSpPr>
          <p:nvPr>
            <p:ph type="body" sz="quarter" idx="10"/>
          </p:nvPr>
        </p:nvSpPr>
        <p:spPr>
          <a:xfrm>
            <a:off x="337760" y="292626"/>
            <a:ext cx="4234240" cy="279834"/>
          </a:xfrm>
        </p:spPr>
        <p:txBody>
          <a:bodyPr/>
          <a:lstStyle/>
          <a:p>
            <a:r>
              <a:rPr lang="en-US" dirty="0"/>
              <a:t>1. Intro to Geospatial Concepts - Raster</a:t>
            </a:r>
          </a:p>
        </p:txBody>
      </p:sp>
    </p:spTree>
    <p:extLst>
      <p:ext uri="{BB962C8B-B14F-4D97-AF65-F5344CB8AC3E}">
        <p14:creationId xmlns:p14="http://schemas.microsoft.com/office/powerpoint/2010/main" val="1549300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CD2E8-75D0-4A48-AC4A-0C5A28DE906A}"/>
              </a:ext>
            </a:extLst>
          </p:cNvPr>
          <p:cNvSpPr>
            <a:spLocks noGrp="1"/>
          </p:cNvSpPr>
          <p:nvPr>
            <p:ph type="title"/>
          </p:nvPr>
        </p:nvSpPr>
        <p:spPr/>
        <p:txBody>
          <a:bodyPr/>
          <a:lstStyle/>
          <a:p>
            <a:r>
              <a:rPr lang="en-US" dirty="0"/>
              <a:t>Introduction to Raster data</a:t>
            </a:r>
          </a:p>
        </p:txBody>
      </p:sp>
      <p:sp>
        <p:nvSpPr>
          <p:cNvPr id="4" name="Text Placeholder 3">
            <a:extLst>
              <a:ext uri="{FF2B5EF4-FFF2-40B4-BE49-F238E27FC236}">
                <a16:creationId xmlns:a16="http://schemas.microsoft.com/office/drawing/2014/main" id="{303692FC-AA04-5449-B181-12607485A379}"/>
              </a:ext>
            </a:extLst>
          </p:cNvPr>
          <p:cNvSpPr>
            <a:spLocks noGrp="1"/>
          </p:cNvSpPr>
          <p:nvPr>
            <p:ph type="body" sz="quarter" idx="11"/>
          </p:nvPr>
        </p:nvSpPr>
        <p:spPr>
          <a:xfrm>
            <a:off x="374493" y="1339135"/>
            <a:ext cx="5221974" cy="2288381"/>
          </a:xfrm>
        </p:spPr>
        <p:txBody>
          <a:bodyPr/>
          <a:lstStyle/>
          <a:p>
            <a:pPr marL="285750" indent="-285750">
              <a:buFont typeface="Wingdings" pitchFamily="2" charset="2"/>
              <a:buChar char="§"/>
            </a:pPr>
            <a:r>
              <a:rPr lang="en-US" sz="1600" dirty="0"/>
              <a:t>Raster data is any pixelated (or gridded) data where each pixel is associated with a specific geographical location. </a:t>
            </a:r>
          </a:p>
          <a:p>
            <a:pPr marL="285750" indent="-285750">
              <a:buFont typeface="Wingdings" pitchFamily="2" charset="2"/>
              <a:buChar char="§"/>
            </a:pPr>
            <a:r>
              <a:rPr lang="en-US" sz="1600" dirty="0"/>
              <a:t>The value of a pixel can be continuous (e.g. elevation) or categorical (e.g. land use). </a:t>
            </a:r>
          </a:p>
        </p:txBody>
      </p:sp>
      <p:pic>
        <p:nvPicPr>
          <p:cNvPr id="7" name="Picture 6" descr="A screenshot of a cell phone&#10;&#10;Description automatically generated">
            <a:extLst>
              <a:ext uri="{FF2B5EF4-FFF2-40B4-BE49-F238E27FC236}">
                <a16:creationId xmlns:a16="http://schemas.microsoft.com/office/drawing/2014/main" id="{D4F6DBE4-30A2-8D48-A005-63D093E77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8001" y="1130300"/>
            <a:ext cx="2981570" cy="2882900"/>
          </a:xfrm>
          <a:prstGeom prst="rect">
            <a:avLst/>
          </a:prstGeom>
        </p:spPr>
      </p:pic>
      <p:sp>
        <p:nvSpPr>
          <p:cNvPr id="12" name="Text Placeholder 2">
            <a:extLst>
              <a:ext uri="{FF2B5EF4-FFF2-40B4-BE49-F238E27FC236}">
                <a16:creationId xmlns:a16="http://schemas.microsoft.com/office/drawing/2014/main" id="{84D092B1-4674-6849-B054-0DE45D6CAC33}"/>
              </a:ext>
            </a:extLst>
          </p:cNvPr>
          <p:cNvSpPr>
            <a:spLocks noGrp="1"/>
          </p:cNvSpPr>
          <p:nvPr>
            <p:ph type="body" sz="quarter" idx="10"/>
          </p:nvPr>
        </p:nvSpPr>
        <p:spPr>
          <a:xfrm>
            <a:off x="337760" y="292626"/>
            <a:ext cx="4234240" cy="279834"/>
          </a:xfrm>
        </p:spPr>
        <p:txBody>
          <a:bodyPr/>
          <a:lstStyle/>
          <a:p>
            <a:r>
              <a:rPr lang="en-US" dirty="0"/>
              <a:t>1. Intro to Geospatial Concepts - Raster</a:t>
            </a:r>
          </a:p>
        </p:txBody>
      </p:sp>
    </p:spTree>
    <p:extLst>
      <p:ext uri="{BB962C8B-B14F-4D97-AF65-F5344CB8AC3E}">
        <p14:creationId xmlns:p14="http://schemas.microsoft.com/office/powerpoint/2010/main" val="3381454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CD2E8-75D0-4A48-AC4A-0C5A28DE906A}"/>
              </a:ext>
            </a:extLst>
          </p:cNvPr>
          <p:cNvSpPr>
            <a:spLocks noGrp="1"/>
          </p:cNvSpPr>
          <p:nvPr>
            <p:ph type="title"/>
          </p:nvPr>
        </p:nvSpPr>
        <p:spPr/>
        <p:txBody>
          <a:bodyPr/>
          <a:lstStyle/>
          <a:p>
            <a:r>
              <a:rPr lang="en-US" dirty="0"/>
              <a:t>Introduction to Raster data</a:t>
            </a:r>
          </a:p>
        </p:txBody>
      </p:sp>
      <p:sp>
        <p:nvSpPr>
          <p:cNvPr id="4" name="Text Placeholder 3">
            <a:extLst>
              <a:ext uri="{FF2B5EF4-FFF2-40B4-BE49-F238E27FC236}">
                <a16:creationId xmlns:a16="http://schemas.microsoft.com/office/drawing/2014/main" id="{303692FC-AA04-5449-B181-12607485A379}"/>
              </a:ext>
            </a:extLst>
          </p:cNvPr>
          <p:cNvSpPr>
            <a:spLocks noGrp="1"/>
          </p:cNvSpPr>
          <p:nvPr>
            <p:ph type="body" sz="quarter" idx="11"/>
          </p:nvPr>
        </p:nvSpPr>
        <p:spPr>
          <a:xfrm>
            <a:off x="374493" y="1339135"/>
            <a:ext cx="5221974" cy="2288381"/>
          </a:xfrm>
        </p:spPr>
        <p:txBody>
          <a:bodyPr/>
          <a:lstStyle/>
          <a:p>
            <a:pPr marL="285750" indent="-285750">
              <a:buFont typeface="Wingdings" pitchFamily="2" charset="2"/>
              <a:buChar char="§"/>
            </a:pPr>
            <a:r>
              <a:rPr lang="en-US" sz="1600" dirty="0"/>
              <a:t>A geospatial raster is only different from a digital photo in that it is accompanied by spatial information that connects the data to a particular location. </a:t>
            </a:r>
          </a:p>
          <a:p>
            <a:pPr marL="285750" indent="-285750">
              <a:buFont typeface="Wingdings" pitchFamily="2" charset="2"/>
              <a:buChar char="§"/>
            </a:pPr>
            <a:r>
              <a:rPr lang="en-US" sz="1600" dirty="0"/>
              <a:t>This includes the raster’s </a:t>
            </a:r>
            <a:r>
              <a:rPr lang="en-US" sz="1600" b="1" dirty="0"/>
              <a:t>extent</a:t>
            </a:r>
            <a:r>
              <a:rPr lang="en-US" sz="1600" dirty="0"/>
              <a:t> and </a:t>
            </a:r>
            <a:r>
              <a:rPr lang="en-US" sz="1600" b="1" dirty="0"/>
              <a:t>cell size</a:t>
            </a:r>
            <a:r>
              <a:rPr lang="en-US" sz="1600" dirty="0"/>
              <a:t>, the number of rows and columns, its </a:t>
            </a:r>
            <a:r>
              <a:rPr lang="en-US" sz="1600" b="1" dirty="0"/>
              <a:t>projection</a:t>
            </a:r>
            <a:r>
              <a:rPr lang="en-US" sz="1600" dirty="0"/>
              <a:t> and </a:t>
            </a:r>
            <a:r>
              <a:rPr lang="en-US" sz="1600" b="1" dirty="0"/>
              <a:t>coordinate reference system (or CRS).</a:t>
            </a:r>
          </a:p>
        </p:txBody>
      </p:sp>
      <p:pic>
        <p:nvPicPr>
          <p:cNvPr id="7" name="Picture 6" descr="A screenshot of a cell phone&#10;&#10;Description automatically generated">
            <a:extLst>
              <a:ext uri="{FF2B5EF4-FFF2-40B4-BE49-F238E27FC236}">
                <a16:creationId xmlns:a16="http://schemas.microsoft.com/office/drawing/2014/main" id="{D4F6DBE4-30A2-8D48-A005-63D093E77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8001" y="1130300"/>
            <a:ext cx="2981570" cy="2882900"/>
          </a:xfrm>
          <a:prstGeom prst="rect">
            <a:avLst/>
          </a:prstGeom>
        </p:spPr>
      </p:pic>
      <p:sp>
        <p:nvSpPr>
          <p:cNvPr id="11" name="Text Placeholder 2">
            <a:extLst>
              <a:ext uri="{FF2B5EF4-FFF2-40B4-BE49-F238E27FC236}">
                <a16:creationId xmlns:a16="http://schemas.microsoft.com/office/drawing/2014/main" id="{F8B84098-D64F-854C-A503-8C58441AADCC}"/>
              </a:ext>
            </a:extLst>
          </p:cNvPr>
          <p:cNvSpPr>
            <a:spLocks noGrp="1"/>
          </p:cNvSpPr>
          <p:nvPr>
            <p:ph type="body" sz="quarter" idx="10"/>
          </p:nvPr>
        </p:nvSpPr>
        <p:spPr>
          <a:xfrm>
            <a:off x="337760" y="292626"/>
            <a:ext cx="4234240" cy="279834"/>
          </a:xfrm>
        </p:spPr>
        <p:txBody>
          <a:bodyPr/>
          <a:lstStyle/>
          <a:p>
            <a:r>
              <a:rPr lang="en-US" dirty="0"/>
              <a:t>1. Intro to Geospatial Concepts - Raster</a:t>
            </a:r>
          </a:p>
        </p:txBody>
      </p:sp>
    </p:spTree>
    <p:extLst>
      <p:ext uri="{BB962C8B-B14F-4D97-AF65-F5344CB8AC3E}">
        <p14:creationId xmlns:p14="http://schemas.microsoft.com/office/powerpoint/2010/main" val="1081709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3E6D5-2C05-214D-95B2-C269788BB384}"/>
              </a:ext>
            </a:extLst>
          </p:cNvPr>
          <p:cNvSpPr>
            <a:spLocks noGrp="1"/>
          </p:cNvSpPr>
          <p:nvPr>
            <p:ph type="title"/>
          </p:nvPr>
        </p:nvSpPr>
        <p:spPr/>
        <p:txBody>
          <a:bodyPr/>
          <a:lstStyle/>
          <a:p>
            <a:r>
              <a:rPr lang="en-US" dirty="0"/>
              <a:t>Continuous vs categorical</a:t>
            </a:r>
          </a:p>
        </p:txBody>
      </p:sp>
      <p:pic>
        <p:nvPicPr>
          <p:cNvPr id="6" name="Picture 5" descr="A screenshot of a computer screen&#10;&#10;Description automatically generated">
            <a:extLst>
              <a:ext uri="{FF2B5EF4-FFF2-40B4-BE49-F238E27FC236}">
                <a16:creationId xmlns:a16="http://schemas.microsoft.com/office/drawing/2014/main" id="{1FB13176-2D28-A64D-990E-DBE0E8302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517" y="1165104"/>
            <a:ext cx="3852334" cy="294969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49EB2D4-C3CA-1546-AE41-21827BC80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65104"/>
            <a:ext cx="4239631" cy="3084626"/>
          </a:xfrm>
          <a:prstGeom prst="rect">
            <a:avLst/>
          </a:prstGeom>
        </p:spPr>
      </p:pic>
      <p:sp>
        <p:nvSpPr>
          <p:cNvPr id="16" name="Text Placeholder 2">
            <a:extLst>
              <a:ext uri="{FF2B5EF4-FFF2-40B4-BE49-F238E27FC236}">
                <a16:creationId xmlns:a16="http://schemas.microsoft.com/office/drawing/2014/main" id="{D9CAF97D-7FBC-DD4C-9A07-2316642C3F29}"/>
              </a:ext>
            </a:extLst>
          </p:cNvPr>
          <p:cNvSpPr>
            <a:spLocks noGrp="1"/>
          </p:cNvSpPr>
          <p:nvPr>
            <p:ph type="body" sz="quarter" idx="10"/>
          </p:nvPr>
        </p:nvSpPr>
        <p:spPr>
          <a:xfrm>
            <a:off x="337760" y="292626"/>
            <a:ext cx="4234240" cy="279834"/>
          </a:xfrm>
        </p:spPr>
        <p:txBody>
          <a:bodyPr/>
          <a:lstStyle/>
          <a:p>
            <a:r>
              <a:rPr lang="en-US" dirty="0"/>
              <a:t>1. Intro to Geospatial Concepts - Raster</a:t>
            </a:r>
          </a:p>
        </p:txBody>
      </p:sp>
    </p:spTree>
    <p:extLst>
      <p:ext uri="{BB962C8B-B14F-4D97-AF65-F5344CB8AC3E}">
        <p14:creationId xmlns:p14="http://schemas.microsoft.com/office/powerpoint/2010/main" val="8620454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Home Pag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lstStyle>
        <a:defPPr>
          <a:defRPr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UI_CNR_template_2015</Template>
  <TotalTime>8297</TotalTime>
  <Words>1741</Words>
  <Application>Microsoft Macintosh PowerPoint</Application>
  <PresentationFormat>On-screen Show (16:9)</PresentationFormat>
  <Paragraphs>165</Paragraphs>
  <Slides>27</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Calibri</vt:lpstr>
      <vt:lpstr>Helvetica</vt:lpstr>
      <vt:lpstr>Helvetica Neue</vt:lpstr>
      <vt:lpstr>Menlo</vt:lpstr>
      <vt:lpstr>Rockwell</vt:lpstr>
      <vt:lpstr>Wingdings</vt:lpstr>
      <vt:lpstr>Home Page</vt:lpstr>
      <vt:lpstr>Title</vt:lpstr>
      <vt:lpstr>BCB 503 Geospatial analysis workshop  Introduction and concepts  Spring 2020</vt:lpstr>
      <vt:lpstr>PowerPoint Presentation</vt:lpstr>
      <vt:lpstr>PowerPoint Presentation</vt:lpstr>
      <vt:lpstr>Additional preparations</vt:lpstr>
      <vt:lpstr>Introduction to Raster data</vt:lpstr>
      <vt:lpstr>Introduction to Raster data</vt:lpstr>
      <vt:lpstr>Introduction to Raster data</vt:lpstr>
      <vt:lpstr>Introduction to Raster data</vt:lpstr>
      <vt:lpstr>Continuous vs categorical</vt:lpstr>
      <vt:lpstr>Important aspects to rasters</vt:lpstr>
      <vt:lpstr>Important aspects to rasters</vt:lpstr>
      <vt:lpstr>Important aspects to rasters</vt:lpstr>
      <vt:lpstr>Multi-band/multi-spectral data</vt:lpstr>
      <vt:lpstr>Multi-band/multi-spectral data</vt:lpstr>
      <vt:lpstr>Intro to vector data</vt:lpstr>
      <vt:lpstr>Intro to vector data</vt:lpstr>
      <vt:lpstr>Intro to vector data</vt:lpstr>
      <vt:lpstr>Intro to vector data</vt:lpstr>
      <vt:lpstr>Coordinate Reference Systems</vt:lpstr>
      <vt:lpstr>Coordinate Reference Systems</vt:lpstr>
      <vt:lpstr>Coordinate Reference Systems</vt:lpstr>
      <vt:lpstr>Coordinate Reference Systems</vt:lpstr>
      <vt:lpstr>Coordinate Reference Systems</vt:lpstr>
      <vt:lpstr>Coordinate Reference Systems</vt:lpstr>
      <vt:lpstr>Coordinate Reference Systems</vt:lpstr>
      <vt:lpstr>GEOSPATIAL LANDSCAPE</vt:lpstr>
      <vt:lpstr>GEOSPATIAL LANDSCAPE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Seamon, Erich (erichs@uidaho.edu)</dc:creator>
  <cp:lastModifiedBy>Seamon, Erich (erichs@uidaho.edu)</cp:lastModifiedBy>
  <cp:revision>155</cp:revision>
  <dcterms:created xsi:type="dcterms:W3CDTF">2015-12-18T06:52:51Z</dcterms:created>
  <dcterms:modified xsi:type="dcterms:W3CDTF">2020-04-22T19:28:55Z</dcterms:modified>
</cp:coreProperties>
</file>